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notesMasterIdLst>
    <p:notesMasterId r:id="rId14"/>
  </p:notesMaster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990600" y="838200"/>
            <a:ext cx="3442246" cy="900113"/>
          </a:xfrm>
          <a:prstGeom prst="roundRect">
            <a:avLst>
              <a:gd name="adj" fmla="val 10582"/>
            </a:avLst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1219200" y="1009650"/>
            <a:ext cx="3283550" cy="3381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2250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Drexel University</a:t>
            </a:r>
            <a:endParaRPr lang="en-US" sz="2250" dirty="0"/>
          </a:p>
        </p:txBody>
      </p:sp>
      <p:sp>
        <p:nvSpPr>
          <p:cNvPr id="4" name="Text 2"/>
          <p:cNvSpPr/>
          <p:nvPr/>
        </p:nvSpPr>
        <p:spPr>
          <a:xfrm>
            <a:off x="1219200" y="1347788"/>
            <a:ext cx="3283550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75" b="1" spc="51" kern="0" dirty="0">
                <a:solidFill>
                  <a:srgbClr val="006699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Dornsife School of Public Health</a:t>
            </a:r>
            <a:endParaRPr lang="en-US" sz="1275" dirty="0"/>
          </a:p>
        </p:txBody>
      </p:sp>
      <p:sp>
        <p:nvSpPr>
          <p:cNvPr id="5" name="Text 3"/>
          <p:cNvSpPr/>
          <p:nvPr/>
        </p:nvSpPr>
        <p:spPr>
          <a:xfrm>
            <a:off x="14700498" y="838200"/>
            <a:ext cx="2596902" cy="571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lnSpc>
                <a:spcPct val="140000"/>
              </a:lnSpc>
              <a:buNone/>
            </a:pPr>
            <a:r>
              <a:rPr lang="en-US" sz="1500" dirty="0">
                <a:solidFill>
                  <a:srgbClr val="9FB3CC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Department of Environmental &amp; Occupational Health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990600" y="4819650"/>
            <a:ext cx="17937480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288" kern="0" dirty="0">
                <a:solidFill>
                  <a:srgbClr val="FFC60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AI WORKSHOPS FOR DSPH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990600" y="5276850"/>
            <a:ext cx="16796004" cy="2019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Collaboration on Projects</a:t>
            </a:r>
            <a:endParaRPr lang="en-US" sz="7800" dirty="0"/>
          </a:p>
        </p:txBody>
      </p:sp>
      <p:sp>
        <p:nvSpPr>
          <p:cNvPr id="8" name="Shape 6"/>
          <p:cNvSpPr/>
          <p:nvPr/>
        </p:nvSpPr>
        <p:spPr>
          <a:xfrm>
            <a:off x="990600" y="7581900"/>
            <a:ext cx="857250" cy="57150"/>
          </a:xfrm>
          <a:prstGeom prst="rect">
            <a:avLst/>
          </a:prstGeom>
          <a:solidFill>
            <a:srgbClr val="FFC600"/>
          </a:solidFill>
          <a:ln/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990600" y="7905750"/>
            <a:ext cx="11251853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2250" dirty="0">
                <a:solidFill>
                  <a:srgbClr val="DBE4EF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Use AI for meetings, project planning, shared prompts, and team documents</a:t>
            </a:r>
            <a:endParaRPr lang="en-US" sz="2250" dirty="0"/>
          </a:p>
        </p:txBody>
      </p:sp>
      <p:sp>
        <p:nvSpPr>
          <p:cNvPr id="10" name="Text 8"/>
          <p:cNvSpPr/>
          <p:nvPr/>
        </p:nvSpPr>
        <p:spPr>
          <a:xfrm>
            <a:off x="990600" y="8820150"/>
            <a:ext cx="6440879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FFFFFF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Alex Quistberg, PhD, MPH</a:t>
            </a:r>
            <a:endParaRPr lang="en-US" sz="1950" dirty="0"/>
          </a:p>
        </p:txBody>
      </p:sp>
      <p:sp>
        <p:nvSpPr>
          <p:cNvPr id="11" name="Text 9"/>
          <p:cNvSpPr/>
          <p:nvPr/>
        </p:nvSpPr>
        <p:spPr>
          <a:xfrm>
            <a:off x="990600" y="9153525"/>
            <a:ext cx="6440879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725" dirty="0">
                <a:solidFill>
                  <a:srgbClr val="9FB3CC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Associate Research Professor · Department of Environmental &amp; Occupational Health</a:t>
            </a:r>
            <a:endParaRPr lang="en-US" sz="1725" dirty="0"/>
          </a:p>
        </p:txBody>
      </p:sp>
      <p:sp>
        <p:nvSpPr>
          <p:cNvPr id="12" name="Text 10"/>
          <p:cNvSpPr/>
          <p:nvPr/>
        </p:nvSpPr>
        <p:spPr>
          <a:xfrm>
            <a:off x="14360262" y="9153525"/>
            <a:ext cx="2937138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buNone/>
            </a:pPr>
            <a:r>
              <a:rPr lang="en-US" sz="1725" dirty="0">
                <a:solidFill>
                  <a:srgbClr val="9FB3CC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Workshop 3 · July 14, 2026</a:t>
            </a:r>
            <a:endParaRPr lang="en-US" sz="172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0"/>
          <p:cNvSpPr/>
          <p:nvPr/>
        </p:nvSpPr>
        <p:spPr>
          <a:xfrm>
            <a:off x="914400" y="685800"/>
            <a:ext cx="18105120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650" b="1" spc="264" kern="0" dirty="0">
                <a:solidFill>
                  <a:srgbClr val="006699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WHAT YOU'LL LEAVE WITH</a:t>
            </a:r>
            <a:endParaRPr lang="en-US" sz="1650" dirty="0"/>
          </a:p>
        </p:txBody>
      </p:sp>
      <p:sp>
        <p:nvSpPr>
          <p:cNvPr id="3" name="Text 1"/>
          <p:cNvSpPr/>
          <p:nvPr/>
        </p:nvSpPr>
        <p:spPr>
          <a:xfrm>
            <a:off x="914400" y="1028700"/>
            <a:ext cx="18105120" cy="6323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4500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Agenda &amp; Objectives</a:t>
            </a:r>
            <a:endParaRPr lang="en-US" sz="4500" dirty="0"/>
          </a:p>
        </p:txBody>
      </p:sp>
      <p:sp>
        <p:nvSpPr>
          <p:cNvPr id="4" name="Shape 2"/>
          <p:cNvSpPr/>
          <p:nvPr/>
        </p:nvSpPr>
        <p:spPr>
          <a:xfrm>
            <a:off x="914400" y="1813471"/>
            <a:ext cx="609600" cy="47625"/>
          </a:xfrm>
          <a:prstGeom prst="rect">
            <a:avLst/>
          </a:prstGeom>
          <a:solidFill>
            <a:srgbClr val="FFC600"/>
          </a:solidFill>
          <a:ln/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914400" y="4397573"/>
            <a:ext cx="476250" cy="476250"/>
          </a:xfrm>
          <a:prstGeom prst="ellipse">
            <a:avLst/>
          </a:prstGeom>
          <a:solidFill>
            <a:srgbClr val="FFC600"/>
          </a:solidFill>
          <a:ln/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876300" y="4397573"/>
            <a:ext cx="552450" cy="514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294D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600200" y="4459486"/>
            <a:ext cx="7459980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algn="l" indent="0" marL="0">
              <a:buNone/>
            </a:pPr>
            <a:r>
              <a:rPr lang="en-US" sz="2100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Turn meeting notes into recaps, decisions, and actions.</a:t>
            </a:r>
            <a:endParaRPr lang="en-US" sz="2100" dirty="0"/>
          </a:p>
        </p:txBody>
      </p:sp>
      <p:sp>
        <p:nvSpPr>
          <p:cNvPr id="8" name="Shape 6"/>
          <p:cNvSpPr/>
          <p:nvPr/>
        </p:nvSpPr>
        <p:spPr>
          <a:xfrm>
            <a:off x="914400" y="5045273"/>
            <a:ext cx="476250" cy="476250"/>
          </a:xfrm>
          <a:prstGeom prst="ellipse">
            <a:avLst/>
          </a:prstGeom>
          <a:solidFill>
            <a:srgbClr val="FFC600"/>
          </a:solidFill>
          <a:ln/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876300" y="5045273"/>
            <a:ext cx="552450" cy="514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294D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2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600200" y="5107186"/>
            <a:ext cx="7914442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algn="l" indent="0" marL="0">
              <a:buNone/>
            </a:pPr>
            <a:r>
              <a:rPr lang="en-US" sz="2100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Use AI to draft and pressure-test a project plan.</a:t>
            </a:r>
            <a:endParaRPr lang="en-US" sz="2100" dirty="0"/>
          </a:p>
        </p:txBody>
      </p:sp>
      <p:sp>
        <p:nvSpPr>
          <p:cNvPr id="11" name="Shape 9"/>
          <p:cNvSpPr/>
          <p:nvPr/>
        </p:nvSpPr>
        <p:spPr>
          <a:xfrm>
            <a:off x="914400" y="5692973"/>
            <a:ext cx="476250" cy="476250"/>
          </a:xfrm>
          <a:prstGeom prst="ellipse">
            <a:avLst/>
          </a:prstGeom>
          <a:solidFill>
            <a:srgbClr val="FFC600"/>
          </a:solidFill>
          <a:ln/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876300" y="5692973"/>
            <a:ext cx="552450" cy="514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294D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3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600200" y="5754886"/>
            <a:ext cx="7587347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algn="l" indent="0" marL="0">
              <a:buNone/>
            </a:pPr>
            <a:r>
              <a:rPr lang="en-US" sz="2100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Set up a shared Project in ChatGPT Edu for your team.</a:t>
            </a:r>
            <a:endParaRPr lang="en-US" sz="2100" dirty="0"/>
          </a:p>
        </p:txBody>
      </p:sp>
      <p:sp>
        <p:nvSpPr>
          <p:cNvPr id="14" name="Shape 12"/>
          <p:cNvSpPr/>
          <p:nvPr/>
        </p:nvSpPr>
        <p:spPr>
          <a:xfrm>
            <a:off x="914400" y="6340673"/>
            <a:ext cx="476250" cy="476250"/>
          </a:xfrm>
          <a:prstGeom prst="ellipse">
            <a:avLst/>
          </a:prstGeom>
          <a:solidFill>
            <a:srgbClr val="FFC600"/>
          </a:solidFill>
          <a:ln/>
        </p:spPr>
        <p:txBody>
          <a:bodyPr/>
          <a:p/>
        </p:txBody>
      </p:sp>
      <p:sp>
        <p:nvSpPr>
          <p:cNvPr id="15" name="Text 13"/>
          <p:cNvSpPr/>
          <p:nvPr/>
        </p:nvSpPr>
        <p:spPr>
          <a:xfrm>
            <a:off x="876300" y="6340673"/>
            <a:ext cx="552450" cy="514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294D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4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1600200" y="6402586"/>
            <a:ext cx="7778234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algn="l" indent="0" marL="0">
              <a:buNone/>
            </a:pPr>
            <a:r>
              <a:rPr lang="en-US" sz="2100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Build a custom GPT your team can reuse internally.</a:t>
            </a:r>
            <a:endParaRPr lang="en-US" sz="2100" dirty="0"/>
          </a:p>
        </p:txBody>
      </p:sp>
      <p:sp>
        <p:nvSpPr>
          <p:cNvPr id="17" name="Shape 15"/>
          <p:cNvSpPr/>
          <p:nvPr/>
        </p:nvSpPr>
        <p:spPr>
          <a:xfrm>
            <a:off x="914400" y="6988373"/>
            <a:ext cx="476250" cy="476250"/>
          </a:xfrm>
          <a:prstGeom prst="ellipse">
            <a:avLst/>
          </a:prstGeom>
          <a:solidFill>
            <a:srgbClr val="FFC600"/>
          </a:solidFill>
          <a:ln/>
        </p:spPr>
        <p:txBody>
          <a:bodyPr/>
          <a:p/>
        </p:txBody>
      </p:sp>
      <p:sp>
        <p:nvSpPr>
          <p:cNvPr id="18" name="Text 16"/>
          <p:cNvSpPr/>
          <p:nvPr/>
        </p:nvSpPr>
        <p:spPr>
          <a:xfrm>
            <a:off x="876300" y="6988373"/>
            <a:ext cx="552450" cy="514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294D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5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600200" y="7050286"/>
            <a:ext cx="7495669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algn="l" indent="0" marL="0">
              <a:buNone/>
            </a:pPr>
            <a:r>
              <a:rPr lang="en-US" sz="2100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Apply data and consent rules to shared AI use.</a:t>
            </a:r>
            <a:endParaRPr lang="en-US" sz="2100" dirty="0"/>
          </a:p>
        </p:txBody>
      </p:sp>
      <p:sp>
        <p:nvSpPr>
          <p:cNvPr id="20" name="Shape 18"/>
          <p:cNvSpPr/>
          <p:nvPr/>
        </p:nvSpPr>
        <p:spPr>
          <a:xfrm>
            <a:off x="914400" y="9677400"/>
            <a:ext cx="16459200" cy="9525"/>
          </a:xfrm>
          <a:prstGeom prst="rect">
            <a:avLst/>
          </a:prstGeom>
          <a:solidFill>
            <a:srgbClr val="D0D3D4"/>
          </a:solidFill>
          <a:ln/>
        </p:spPr>
        <p:txBody>
          <a:bodyPr/>
          <a:p/>
        </p:txBody>
      </p:sp>
      <p:sp>
        <p:nvSpPr>
          <p:cNvPr id="21" name="Text 19"/>
          <p:cNvSpPr/>
          <p:nvPr/>
        </p:nvSpPr>
        <p:spPr>
          <a:xfrm>
            <a:off x="914400" y="9801225"/>
            <a:ext cx="3496702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b="1" spc="24" kern="0" dirty="0">
                <a:solidFill>
                  <a:srgbClr val="07294D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Environmental &amp; Occupational Health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15142666" y="9801225"/>
            <a:ext cx="2454027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A6571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Dornsife School of Public Health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52400" cy="10287000"/>
          </a:xfrm>
          <a:prstGeom prst="rect">
            <a:avLst/>
          </a:prstGeom>
          <a:solidFill>
            <a:srgbClr val="FFC600"/>
          </a:solidFill>
          <a:ln/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1143000" y="3499545"/>
            <a:ext cx="17769840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100" b="1" spc="420" kern="0" dirty="0">
                <a:solidFill>
                  <a:srgbClr val="FFC60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SECTION 01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1143000" y="4013895"/>
            <a:ext cx="16639032" cy="1714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6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From Solo to Team</a:t>
            </a:r>
            <a:endParaRPr lang="en-US" sz="6600" dirty="0"/>
          </a:p>
        </p:txBody>
      </p:sp>
      <p:sp>
        <p:nvSpPr>
          <p:cNvPr id="5" name="Text 3"/>
          <p:cNvSpPr/>
          <p:nvPr/>
        </p:nvSpPr>
        <p:spPr>
          <a:xfrm>
            <a:off x="1143000" y="5976045"/>
            <a:ext cx="7992695" cy="8495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2000"/>
              </a:lnSpc>
              <a:buNone/>
            </a:pPr>
            <a:r>
              <a:rPr lang="en-US" sz="2250" dirty="0">
                <a:solidFill>
                  <a:srgbClr val="DBE4EF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AI helps most on shared work: it captures what happened, structures what’s next, and standardizes how the group works.</a:t>
            </a:r>
            <a:endParaRPr lang="en-US" sz="22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0"/>
          <p:cNvSpPr/>
          <p:nvPr/>
        </p:nvSpPr>
        <p:spPr>
          <a:xfrm>
            <a:off x="914400" y="685800"/>
            <a:ext cx="18105120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650" b="1" spc="264" kern="0" dirty="0">
                <a:solidFill>
                  <a:srgbClr val="006699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THREE TEAM TOOLS</a:t>
            </a:r>
            <a:endParaRPr lang="en-US" sz="1650" dirty="0"/>
          </a:p>
        </p:txBody>
      </p:sp>
      <p:sp>
        <p:nvSpPr>
          <p:cNvPr id="3" name="Text 1"/>
          <p:cNvSpPr/>
          <p:nvPr/>
        </p:nvSpPr>
        <p:spPr>
          <a:xfrm>
            <a:off x="914400" y="1028700"/>
            <a:ext cx="18105120" cy="6323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4500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Carries the Session</a:t>
            </a:r>
            <a:endParaRPr lang="en-US" sz="4500" dirty="0"/>
          </a:p>
        </p:txBody>
      </p:sp>
      <p:sp>
        <p:nvSpPr>
          <p:cNvPr id="4" name="Shape 2"/>
          <p:cNvSpPr/>
          <p:nvPr/>
        </p:nvSpPr>
        <p:spPr>
          <a:xfrm>
            <a:off x="914400" y="1813471"/>
            <a:ext cx="609600" cy="47625"/>
          </a:xfrm>
          <a:prstGeom prst="rect">
            <a:avLst/>
          </a:prstGeom>
          <a:solidFill>
            <a:srgbClr val="FFC600"/>
          </a:solidFill>
          <a:ln/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914400" y="2184946"/>
            <a:ext cx="5321201" cy="7492454"/>
          </a:xfrm>
          <a:prstGeom prst="roundRect">
            <a:avLst>
              <a:gd name="adj" fmla="val 143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8575" dist="9525" dir="5400000">
              <a:srgbClr val="07294D">
                <a:alpha val="9000"/>
              </a:srgbClr>
            </a:outerShdw>
          </a:effectLst>
        </p:spPr>
        <p:txBody>
          <a:bodyPr/>
          <a:p/>
        </p:txBody>
      </p:sp>
      <p:sp>
        <p:nvSpPr>
          <p:cNvPr id="6" name="Shape 4"/>
          <p:cNvSpPr/>
          <p:nvPr/>
        </p:nvSpPr>
        <p:spPr>
          <a:xfrm>
            <a:off x="914400" y="9667875"/>
            <a:ext cx="5321201" cy="9525"/>
          </a:xfrm>
          <a:prstGeom prst="rect">
            <a:avLst/>
          </a:prstGeom>
          <a:solidFill>
            <a:srgbClr val="D0D3D4"/>
          </a:solidFill>
          <a:ln/>
        </p:spPr>
        <p:txBody>
          <a:bodyPr/>
          <a:p/>
        </p:txBody>
      </p:sp>
      <p:sp>
        <p:nvSpPr>
          <p:cNvPr id="7" name="Shape 5"/>
          <p:cNvSpPr/>
          <p:nvPr/>
        </p:nvSpPr>
        <p:spPr>
          <a:xfrm>
            <a:off x="914400" y="2184946"/>
            <a:ext cx="5321201" cy="38100"/>
          </a:xfrm>
          <a:prstGeom prst="rect">
            <a:avLst/>
          </a:prstGeom>
          <a:solidFill>
            <a:srgbClr val="07294D"/>
          </a:solidFill>
          <a:ln/>
        </p:spPr>
        <p:txBody>
          <a:bodyPr/>
          <a:p/>
        </p:txBody>
      </p:sp>
      <p:sp>
        <p:nvSpPr>
          <p:cNvPr id="8" name="Shape 6"/>
          <p:cNvSpPr/>
          <p:nvPr/>
        </p:nvSpPr>
        <p:spPr>
          <a:xfrm>
            <a:off x="914400" y="2184946"/>
            <a:ext cx="9525" cy="7492454"/>
          </a:xfrm>
          <a:prstGeom prst="rect">
            <a:avLst/>
          </a:prstGeom>
          <a:solidFill>
            <a:srgbClr val="D0D3D4"/>
          </a:solidFill>
          <a:ln/>
        </p:spPr>
        <p:txBody>
          <a:bodyPr/>
          <a:p/>
        </p:txBody>
      </p:sp>
      <p:sp>
        <p:nvSpPr>
          <p:cNvPr id="9" name="Shape 7"/>
          <p:cNvSpPr/>
          <p:nvPr/>
        </p:nvSpPr>
        <p:spPr>
          <a:xfrm>
            <a:off x="6226076" y="2184946"/>
            <a:ext cx="9525" cy="7492454"/>
          </a:xfrm>
          <a:prstGeom prst="rect">
            <a:avLst/>
          </a:prstGeom>
          <a:solidFill>
            <a:srgbClr val="D0D3D4"/>
          </a:solidFill>
          <a:ln/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1190625" y="2470696"/>
            <a:ext cx="5245626" cy="34185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2175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Shared Projects</a:t>
            </a:r>
            <a:endParaRPr lang="en-US" sz="2175" dirty="0"/>
          </a:p>
        </p:txBody>
      </p:sp>
      <p:sp>
        <p:nvSpPr>
          <p:cNvPr id="11" name="Text 9"/>
          <p:cNvSpPr/>
          <p:nvPr/>
        </p:nvSpPr>
        <p:spPr>
          <a:xfrm>
            <a:off x="1190625" y="2869704"/>
            <a:ext cx="4911813" cy="65127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725" dirty="0">
                <a:solidFill>
                  <a:srgbClr val="5A6571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A team workspace in ChatGPT Edu: one place for related chats, uploaded files, and custom instructions everyone shares.</a:t>
            </a:r>
            <a:endParaRPr lang="en-US" sz="1725" dirty="0"/>
          </a:p>
        </p:txBody>
      </p:sp>
      <p:sp>
        <p:nvSpPr>
          <p:cNvPr id="12" name="Shape 10"/>
          <p:cNvSpPr/>
          <p:nvPr/>
        </p:nvSpPr>
        <p:spPr>
          <a:xfrm>
            <a:off x="6483251" y="2184946"/>
            <a:ext cx="5321350" cy="7492454"/>
          </a:xfrm>
          <a:prstGeom prst="roundRect">
            <a:avLst>
              <a:gd name="adj" fmla="val 143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8575" dist="9525" dir="5400000">
              <a:srgbClr val="07294D">
                <a:alpha val="9000"/>
              </a:srgbClr>
            </a:outerShdw>
          </a:effectLst>
        </p:spPr>
        <p:txBody>
          <a:bodyPr/>
          <a:p/>
        </p:txBody>
      </p:sp>
      <p:sp>
        <p:nvSpPr>
          <p:cNvPr id="13" name="Shape 11"/>
          <p:cNvSpPr/>
          <p:nvPr/>
        </p:nvSpPr>
        <p:spPr>
          <a:xfrm>
            <a:off x="6483251" y="9667875"/>
            <a:ext cx="5321350" cy="9525"/>
          </a:xfrm>
          <a:prstGeom prst="rect">
            <a:avLst/>
          </a:prstGeom>
          <a:solidFill>
            <a:srgbClr val="D0D3D4"/>
          </a:solidFill>
          <a:ln/>
        </p:spPr>
        <p:txBody>
          <a:bodyPr/>
          <a:p/>
        </p:txBody>
      </p:sp>
      <p:sp>
        <p:nvSpPr>
          <p:cNvPr id="14" name="Shape 12"/>
          <p:cNvSpPr/>
          <p:nvPr/>
        </p:nvSpPr>
        <p:spPr>
          <a:xfrm>
            <a:off x="6483251" y="2184946"/>
            <a:ext cx="5321350" cy="38100"/>
          </a:xfrm>
          <a:prstGeom prst="rect">
            <a:avLst/>
          </a:prstGeom>
          <a:solidFill>
            <a:srgbClr val="006699"/>
          </a:solidFill>
          <a:ln/>
        </p:spPr>
        <p:txBody>
          <a:bodyPr/>
          <a:p/>
        </p:txBody>
      </p:sp>
      <p:sp>
        <p:nvSpPr>
          <p:cNvPr id="15" name="Shape 13"/>
          <p:cNvSpPr/>
          <p:nvPr/>
        </p:nvSpPr>
        <p:spPr>
          <a:xfrm>
            <a:off x="6483251" y="2184946"/>
            <a:ext cx="9525" cy="7492454"/>
          </a:xfrm>
          <a:prstGeom prst="rect">
            <a:avLst/>
          </a:prstGeom>
          <a:solidFill>
            <a:srgbClr val="D0D3D4"/>
          </a:solidFill>
          <a:ln/>
        </p:spPr>
        <p:txBody>
          <a:bodyPr/>
          <a:p/>
        </p:txBody>
      </p:sp>
      <p:sp>
        <p:nvSpPr>
          <p:cNvPr id="16" name="Shape 14"/>
          <p:cNvSpPr/>
          <p:nvPr/>
        </p:nvSpPr>
        <p:spPr>
          <a:xfrm>
            <a:off x="11795075" y="2184946"/>
            <a:ext cx="9525" cy="7492454"/>
          </a:xfrm>
          <a:prstGeom prst="rect">
            <a:avLst/>
          </a:prstGeom>
          <a:solidFill>
            <a:srgbClr val="D0D3D4"/>
          </a:solidFill>
          <a:ln/>
        </p:spPr>
        <p:txBody>
          <a:bodyPr/>
          <a:p/>
        </p:txBody>
      </p:sp>
      <p:sp>
        <p:nvSpPr>
          <p:cNvPr id="17" name="Text 15"/>
          <p:cNvSpPr/>
          <p:nvPr/>
        </p:nvSpPr>
        <p:spPr>
          <a:xfrm>
            <a:off x="6759476" y="2470696"/>
            <a:ext cx="5245790" cy="34185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2175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Custom GPTs</a:t>
            </a:r>
            <a:endParaRPr lang="en-US" sz="2175" dirty="0"/>
          </a:p>
        </p:txBody>
      </p:sp>
      <p:sp>
        <p:nvSpPr>
          <p:cNvPr id="18" name="Text 16"/>
          <p:cNvSpPr/>
          <p:nvPr/>
        </p:nvSpPr>
        <p:spPr>
          <a:xfrm>
            <a:off x="6759476" y="2869704"/>
            <a:ext cx="4911967" cy="65127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725" dirty="0">
                <a:solidFill>
                  <a:srgbClr val="5A6571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Reusable assistants you set up once with your own instructions and reference files, then share inside the Drexel workspace.</a:t>
            </a:r>
            <a:endParaRPr lang="en-US" sz="1725" dirty="0"/>
          </a:p>
        </p:txBody>
      </p:sp>
      <p:sp>
        <p:nvSpPr>
          <p:cNvPr id="19" name="Shape 17"/>
          <p:cNvSpPr/>
          <p:nvPr/>
        </p:nvSpPr>
        <p:spPr>
          <a:xfrm>
            <a:off x="12052250" y="2184946"/>
            <a:ext cx="5321350" cy="7492454"/>
          </a:xfrm>
          <a:prstGeom prst="roundRect">
            <a:avLst>
              <a:gd name="adj" fmla="val 143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8575" dist="9525" dir="5400000">
              <a:srgbClr val="07294D">
                <a:alpha val="9000"/>
              </a:srgbClr>
            </a:outerShdw>
          </a:effectLst>
        </p:spPr>
        <p:txBody>
          <a:bodyPr/>
          <a:p/>
        </p:txBody>
      </p:sp>
      <p:sp>
        <p:nvSpPr>
          <p:cNvPr id="20" name="Shape 18"/>
          <p:cNvSpPr/>
          <p:nvPr/>
        </p:nvSpPr>
        <p:spPr>
          <a:xfrm>
            <a:off x="12052250" y="9667875"/>
            <a:ext cx="5321350" cy="9525"/>
          </a:xfrm>
          <a:prstGeom prst="rect">
            <a:avLst/>
          </a:prstGeom>
          <a:solidFill>
            <a:srgbClr val="D0D3D4"/>
          </a:solidFill>
          <a:ln/>
        </p:spPr>
        <p:txBody>
          <a:bodyPr/>
          <a:p/>
        </p:txBody>
      </p:sp>
      <p:sp>
        <p:nvSpPr>
          <p:cNvPr id="21" name="Shape 19"/>
          <p:cNvSpPr/>
          <p:nvPr/>
        </p:nvSpPr>
        <p:spPr>
          <a:xfrm>
            <a:off x="12052250" y="2184946"/>
            <a:ext cx="5321350" cy="38100"/>
          </a:xfrm>
          <a:prstGeom prst="rect">
            <a:avLst/>
          </a:prstGeom>
          <a:solidFill>
            <a:srgbClr val="FFC600"/>
          </a:solidFill>
          <a:ln/>
        </p:spPr>
        <p:txBody>
          <a:bodyPr/>
          <a:p/>
        </p:txBody>
      </p:sp>
      <p:sp>
        <p:nvSpPr>
          <p:cNvPr id="22" name="Shape 20"/>
          <p:cNvSpPr/>
          <p:nvPr/>
        </p:nvSpPr>
        <p:spPr>
          <a:xfrm>
            <a:off x="12052250" y="2184946"/>
            <a:ext cx="9525" cy="7492454"/>
          </a:xfrm>
          <a:prstGeom prst="rect">
            <a:avLst/>
          </a:prstGeom>
          <a:solidFill>
            <a:srgbClr val="D0D3D4"/>
          </a:solidFill>
          <a:ln/>
        </p:spPr>
        <p:txBody>
          <a:bodyPr/>
          <a:p/>
        </p:txBody>
      </p:sp>
      <p:sp>
        <p:nvSpPr>
          <p:cNvPr id="23" name="Shape 21"/>
          <p:cNvSpPr/>
          <p:nvPr/>
        </p:nvSpPr>
        <p:spPr>
          <a:xfrm>
            <a:off x="17364075" y="2184946"/>
            <a:ext cx="9525" cy="7492454"/>
          </a:xfrm>
          <a:prstGeom prst="rect">
            <a:avLst/>
          </a:prstGeom>
          <a:solidFill>
            <a:srgbClr val="D0D3D4"/>
          </a:solidFill>
          <a:ln/>
        </p:spPr>
        <p:txBody>
          <a:bodyPr/>
          <a:p/>
        </p:txBody>
      </p:sp>
      <p:sp>
        <p:nvSpPr>
          <p:cNvPr id="24" name="Text 22"/>
          <p:cNvSpPr/>
          <p:nvPr/>
        </p:nvSpPr>
        <p:spPr>
          <a:xfrm>
            <a:off x="12328475" y="2470696"/>
            <a:ext cx="5245790" cy="34185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2175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Shared Prompt Library</a:t>
            </a:r>
            <a:endParaRPr lang="en-US" sz="2175" dirty="0"/>
          </a:p>
        </p:txBody>
      </p:sp>
      <p:sp>
        <p:nvSpPr>
          <p:cNvPr id="25" name="Text 23"/>
          <p:cNvSpPr/>
          <p:nvPr/>
        </p:nvSpPr>
        <p:spPr>
          <a:xfrm>
            <a:off x="12328475" y="2869704"/>
            <a:ext cx="4911967" cy="65127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725" dirty="0">
                <a:solidFill>
                  <a:srgbClr val="5A6571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A running document of prompts that worked — the cheapest, highest-return habit a team can start.</a:t>
            </a:r>
            <a:endParaRPr lang="en-US" sz="1725" dirty="0"/>
          </a:p>
        </p:txBody>
      </p:sp>
      <p:sp>
        <p:nvSpPr>
          <p:cNvPr id="26" name="Shape 24"/>
          <p:cNvSpPr/>
          <p:nvPr/>
        </p:nvSpPr>
        <p:spPr>
          <a:xfrm>
            <a:off x="914400" y="9677400"/>
            <a:ext cx="16459200" cy="9525"/>
          </a:xfrm>
          <a:prstGeom prst="rect">
            <a:avLst/>
          </a:prstGeom>
          <a:solidFill>
            <a:srgbClr val="D0D3D4"/>
          </a:solidFill>
          <a:ln/>
        </p:spPr>
        <p:txBody>
          <a:bodyPr/>
          <a:p/>
        </p:txBody>
      </p:sp>
      <p:sp>
        <p:nvSpPr>
          <p:cNvPr id="27" name="Text 25"/>
          <p:cNvSpPr/>
          <p:nvPr/>
        </p:nvSpPr>
        <p:spPr>
          <a:xfrm>
            <a:off x="914400" y="9801225"/>
            <a:ext cx="3496702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b="1" spc="24" kern="0" dirty="0">
                <a:solidFill>
                  <a:srgbClr val="07294D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Environmental &amp; Occupational Health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15142666" y="9801225"/>
            <a:ext cx="2454027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A6571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Dornsife School of Public Health</a:t>
            </a:r>
            <a:endParaRPr lang="en-US"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0"/>
          <p:cNvSpPr/>
          <p:nvPr/>
        </p:nvSpPr>
        <p:spPr>
          <a:xfrm>
            <a:off x="914400" y="685800"/>
            <a:ext cx="18105120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650" b="1" spc="264" kern="0" dirty="0">
                <a:solidFill>
                  <a:srgbClr val="006699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WHICH IS WHICH</a:t>
            </a:r>
            <a:endParaRPr lang="en-US" sz="1650" dirty="0"/>
          </a:p>
        </p:txBody>
      </p:sp>
      <p:sp>
        <p:nvSpPr>
          <p:cNvPr id="3" name="Text 1"/>
          <p:cNvSpPr/>
          <p:nvPr/>
        </p:nvSpPr>
        <p:spPr>
          <a:xfrm>
            <a:off x="914400" y="1028700"/>
            <a:ext cx="18105120" cy="6323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4500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Project vs. Custom GPT</a:t>
            </a:r>
            <a:endParaRPr lang="en-US" sz="4500" dirty="0"/>
          </a:p>
        </p:txBody>
      </p:sp>
      <p:sp>
        <p:nvSpPr>
          <p:cNvPr id="4" name="Shape 2"/>
          <p:cNvSpPr/>
          <p:nvPr/>
        </p:nvSpPr>
        <p:spPr>
          <a:xfrm>
            <a:off x="914400" y="1813471"/>
            <a:ext cx="609600" cy="47625"/>
          </a:xfrm>
          <a:prstGeom prst="rect">
            <a:avLst/>
          </a:prstGeom>
          <a:solidFill>
            <a:srgbClr val="FFC600"/>
          </a:solidFill>
          <a:ln/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914400" y="2184946"/>
            <a:ext cx="8086725" cy="7492454"/>
          </a:xfrm>
          <a:prstGeom prst="roundRect">
            <a:avLst>
              <a:gd name="adj" fmla="val 1271"/>
            </a:avLst>
          </a:prstGeom>
          <a:ln w="9525">
            <a:solidFill>
              <a:srgbClr val="D0D3D4"/>
            </a:solidFill>
            <a:prstDash val="solid"/>
          </a:ln>
          <a:effectLst>
            <a:outerShdw sx="100000" sy="100000" kx="0" ky="0" algn="bl" rotWithShape="0" blurRad="28575" dist="9525" dir="5400000">
              <a:srgbClr val="07294D">
                <a:alpha val="8000"/>
              </a:srgbClr>
            </a:outerShdw>
          </a:effectLst>
        </p:spPr>
        <p:txBody>
          <a:bodyPr/>
          <a:p/>
        </p:txBody>
      </p:sp>
      <p:sp>
        <p:nvSpPr>
          <p:cNvPr id="6" name="Shape 4"/>
          <p:cNvSpPr/>
          <p:nvPr/>
        </p:nvSpPr>
        <p:spPr>
          <a:xfrm>
            <a:off x="923925" y="2194471"/>
            <a:ext cx="8067675" cy="676275"/>
          </a:xfrm>
          <a:prstGeom prst="rect">
            <a:avLst/>
          </a:prstGeom>
          <a:solidFill>
            <a:srgbClr val="971B2F"/>
          </a:solidFill>
          <a:ln/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1171575" y="2365921"/>
            <a:ext cx="7814405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Use a Project when…</a:t>
            </a:r>
            <a:endParaRPr lang="en-US" sz="2250" dirty="0"/>
          </a:p>
        </p:txBody>
      </p:sp>
      <p:sp>
        <p:nvSpPr>
          <p:cNvPr id="8" name="Shape 6"/>
          <p:cNvSpPr/>
          <p:nvPr/>
        </p:nvSpPr>
        <p:spPr>
          <a:xfrm>
            <a:off x="923925" y="2870746"/>
            <a:ext cx="8067675" cy="6797129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1259205" y="3099346"/>
            <a:ext cx="7541895" cy="129912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marL="160020" indent="-160020">
              <a:lnSpc>
                <a:spcPct val="145000"/>
              </a:lnSpc>
              <a:buSzPct val="100000"/>
              <a:buChar char="•"/>
              <a:tabLst>
                <a:tab pos="160020" algn="l"/>
              </a:tabLst>
            </a:pPr>
            <a:r>
              <a:rPr lang="en-US" sz="1800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A team collaborates on an ongoing body of work</a:t>
            </a:r>
            <a:endParaRPr lang="en-US" sz="1800" dirty="0"/>
          </a:p>
          <a:p>
            <a:pPr algn="l" marL="160020" indent="-160020">
              <a:lnSpc>
                <a:spcPct val="145000"/>
              </a:lnSpc>
              <a:buSzPct val="100000"/>
              <a:buChar char="•"/>
              <a:tabLst>
                <a:tab pos="160020" algn="l"/>
              </a:tabLst>
            </a:pPr>
            <a:r>
              <a:rPr lang="en-US" sz="1800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You need shared chats, files, and instructions in one place</a:t>
            </a:r>
            <a:endParaRPr lang="en-US" sz="1800" dirty="0"/>
          </a:p>
          <a:p>
            <a:pPr algn="l" marL="160020" indent="-160020">
              <a:lnSpc>
                <a:spcPct val="145000"/>
              </a:lnSpc>
              <a:buSzPct val="100000"/>
              <a:buChar char="•"/>
              <a:tabLst>
                <a:tab pos="160020" algn="l"/>
              </a:tabLst>
            </a:pPr>
            <a:r>
              <a:rPr lang="en-US" sz="1800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Example: co-writing a brief over several weeks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9286875" y="2184946"/>
            <a:ext cx="8086725" cy="7492454"/>
          </a:xfrm>
          <a:prstGeom prst="roundRect">
            <a:avLst>
              <a:gd name="adj" fmla="val 1271"/>
            </a:avLst>
          </a:prstGeom>
          <a:ln w="9525">
            <a:solidFill>
              <a:srgbClr val="D0D3D4"/>
            </a:solidFill>
            <a:prstDash val="solid"/>
          </a:ln>
          <a:effectLst>
            <a:outerShdw sx="100000" sy="100000" kx="0" ky="0" algn="bl" rotWithShape="0" blurRad="28575" dist="9525" dir="5400000">
              <a:srgbClr val="07294D">
                <a:alpha val="8000"/>
              </a:srgbClr>
            </a:outerShdw>
          </a:effectLst>
        </p:spPr>
        <p:txBody>
          <a:bodyPr/>
          <a:p/>
        </p:txBody>
      </p:sp>
      <p:sp>
        <p:nvSpPr>
          <p:cNvPr id="11" name="Shape 9"/>
          <p:cNvSpPr/>
          <p:nvPr/>
        </p:nvSpPr>
        <p:spPr>
          <a:xfrm>
            <a:off x="9296400" y="2194471"/>
            <a:ext cx="8067675" cy="676275"/>
          </a:xfrm>
          <a:prstGeom prst="rect">
            <a:avLst/>
          </a:prstGeom>
          <a:solidFill>
            <a:srgbClr val="006699"/>
          </a:solidFill>
          <a:ln/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9544050" y="2365921"/>
            <a:ext cx="7814405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Use a custom GPT when…</a:t>
            </a:r>
            <a:endParaRPr lang="en-US" sz="2250" dirty="0"/>
          </a:p>
        </p:txBody>
      </p:sp>
      <p:sp>
        <p:nvSpPr>
          <p:cNvPr id="13" name="Shape 11"/>
          <p:cNvSpPr/>
          <p:nvPr/>
        </p:nvSpPr>
        <p:spPr>
          <a:xfrm>
            <a:off x="9296400" y="2870746"/>
            <a:ext cx="8067675" cy="6797129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9631680" y="3099346"/>
            <a:ext cx="7541895" cy="129912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marL="160020" indent="-160020">
              <a:lnSpc>
                <a:spcPct val="145000"/>
              </a:lnSpc>
              <a:buSzPct val="100000"/>
              <a:buChar char="•"/>
              <a:tabLst>
                <a:tab pos="160020" algn="l"/>
              </a:tabLst>
            </a:pPr>
            <a:r>
              <a:rPr lang="en-US" sz="1800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You want a consistent tool for one repeated job</a:t>
            </a:r>
            <a:endParaRPr lang="en-US" sz="1800" dirty="0"/>
          </a:p>
          <a:p>
            <a:pPr algn="l" marL="160020" indent="-160020">
              <a:lnSpc>
                <a:spcPct val="145000"/>
              </a:lnSpc>
              <a:buSzPct val="100000"/>
              <a:buChar char="•"/>
              <a:tabLst>
                <a:tab pos="160020" algn="l"/>
              </a:tabLst>
            </a:pPr>
            <a:r>
              <a:rPr lang="en-US" sz="1800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Everyone needs the same output format every time</a:t>
            </a:r>
            <a:endParaRPr lang="en-US" sz="1800" dirty="0"/>
          </a:p>
          <a:p>
            <a:pPr algn="l" marL="160020" indent="-160020">
              <a:lnSpc>
                <a:spcPct val="145000"/>
              </a:lnSpc>
              <a:buSzPct val="100000"/>
              <a:buChar char="•"/>
              <a:tabLst>
                <a:tab pos="160020" algn="l"/>
              </a:tabLst>
            </a:pPr>
            <a:r>
              <a:rPr lang="en-US" sz="1800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Example: turning messy notes into a standard recap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914400" y="9677400"/>
            <a:ext cx="16459200" cy="9525"/>
          </a:xfrm>
          <a:prstGeom prst="rect">
            <a:avLst/>
          </a:prstGeom>
          <a:solidFill>
            <a:srgbClr val="D0D3D4"/>
          </a:solidFill>
          <a:ln/>
        </p:spPr>
        <p:txBody>
          <a:bodyPr/>
          <a:p/>
        </p:txBody>
      </p:sp>
      <p:sp>
        <p:nvSpPr>
          <p:cNvPr id="16" name="Text 14"/>
          <p:cNvSpPr/>
          <p:nvPr/>
        </p:nvSpPr>
        <p:spPr>
          <a:xfrm>
            <a:off x="914400" y="9801225"/>
            <a:ext cx="3496702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b="1" spc="24" kern="0" dirty="0">
                <a:solidFill>
                  <a:srgbClr val="07294D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Environmental &amp; Occupational Health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15142666" y="9801225"/>
            <a:ext cx="2454027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A6571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Dornsife School of Public Health</a:t>
            </a:r>
            <a:endParaRPr lang="en-US" sz="1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52400" cy="10287000"/>
          </a:xfrm>
          <a:prstGeom prst="rect">
            <a:avLst/>
          </a:prstGeom>
          <a:solidFill>
            <a:srgbClr val="FFC600"/>
          </a:solidFill>
          <a:ln/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1143000" y="3499545"/>
            <a:ext cx="17769840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100" b="1" spc="420" kern="0" dirty="0">
                <a:solidFill>
                  <a:srgbClr val="FFC60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SECTION 02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1143000" y="4013895"/>
            <a:ext cx="16639032" cy="1714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6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Ethics &amp; Governance</a:t>
            </a:r>
            <a:endParaRPr lang="en-US" sz="6600" dirty="0"/>
          </a:p>
        </p:txBody>
      </p:sp>
      <p:sp>
        <p:nvSpPr>
          <p:cNvPr id="5" name="Text 3"/>
          <p:cNvSpPr/>
          <p:nvPr/>
        </p:nvSpPr>
        <p:spPr>
          <a:xfrm>
            <a:off x="1143000" y="5976045"/>
            <a:ext cx="7992695" cy="8495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2000"/>
              </a:lnSpc>
              <a:buNone/>
            </a:pPr>
            <a:r>
              <a:rPr lang="en-US" sz="2250" dirty="0">
                <a:solidFill>
                  <a:srgbClr val="DBE4EF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Data, consent, and equity — the questions that appear the moment AI use becomes shared.</a:t>
            </a:r>
            <a:endParaRPr lang="en-US" sz="22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0"/>
          <p:cNvSpPr/>
          <p:nvPr/>
        </p:nvSpPr>
        <p:spPr>
          <a:xfrm>
            <a:off x="914400" y="685800"/>
            <a:ext cx="18105120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650" b="1" spc="264" kern="0" dirty="0">
                <a:solidFill>
                  <a:srgbClr val="006699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SHARED-USE RULES</a:t>
            </a:r>
            <a:endParaRPr lang="en-US" sz="1650" dirty="0"/>
          </a:p>
        </p:txBody>
      </p:sp>
      <p:sp>
        <p:nvSpPr>
          <p:cNvPr id="3" name="Text 1"/>
          <p:cNvSpPr/>
          <p:nvPr/>
        </p:nvSpPr>
        <p:spPr>
          <a:xfrm>
            <a:off x="914400" y="1028700"/>
            <a:ext cx="18105120" cy="6323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4500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Govern Team AI Use</a:t>
            </a:r>
            <a:endParaRPr lang="en-US" sz="4500" dirty="0"/>
          </a:p>
        </p:txBody>
      </p:sp>
      <p:sp>
        <p:nvSpPr>
          <p:cNvPr id="4" name="Shape 2"/>
          <p:cNvSpPr/>
          <p:nvPr/>
        </p:nvSpPr>
        <p:spPr>
          <a:xfrm>
            <a:off x="914400" y="1813471"/>
            <a:ext cx="609600" cy="47625"/>
          </a:xfrm>
          <a:prstGeom prst="rect">
            <a:avLst/>
          </a:prstGeom>
          <a:solidFill>
            <a:srgbClr val="FFC600"/>
          </a:solidFill>
          <a:ln/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914400" y="2184946"/>
            <a:ext cx="9809217" cy="11953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025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The moment AI use becomes shared, new questions appear: whose data is this, who agreed to it, and who has access?</a:t>
            </a:r>
            <a:endParaRPr lang="en-US" sz="2025" dirty="0"/>
          </a:p>
        </p:txBody>
      </p:sp>
      <p:sp>
        <p:nvSpPr>
          <p:cNvPr id="6" name="Text 4"/>
          <p:cNvSpPr/>
          <p:nvPr/>
        </p:nvSpPr>
        <p:spPr>
          <a:xfrm>
            <a:off x="982028" y="3513683"/>
            <a:ext cx="9532084" cy="1385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marL="180023" indent="-180023">
              <a:lnSpc>
                <a:spcPct val="150000"/>
              </a:lnSpc>
              <a:buSzPct val="100000"/>
              <a:buChar char="•"/>
              <a:tabLst>
                <a:tab pos="180023" algn="l"/>
              </a:tabLst>
            </a:pPr>
            <a:r>
              <a:rPr lang="en-US" sz="2025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Keep sharing inside Drexel — invite “only those invited,” not “anyone with a link.”</a:t>
            </a:r>
            <a:endParaRPr lang="en-US" sz="2025" dirty="0"/>
          </a:p>
          <a:p>
            <a:pPr algn="l" marL="180023" indent="-180023">
              <a:lnSpc>
                <a:spcPct val="150000"/>
              </a:lnSpc>
              <a:buSzPct val="100000"/>
              <a:buChar char="•"/>
              <a:tabLst>
                <a:tab pos="180023" algn="l"/>
              </a:tabLst>
            </a:pPr>
            <a:r>
              <a:rPr lang="en-US" sz="2025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No PHI, sensitive PII, confidential HR or contract material, or identifiable research data in shared files.</a:t>
            </a:r>
            <a:endParaRPr lang="en-US" sz="2025" dirty="0"/>
          </a:p>
          <a:p>
            <a:pPr algn="l" marL="180023" indent="-180023">
              <a:lnSpc>
                <a:spcPct val="150000"/>
              </a:lnSpc>
              <a:buSzPct val="100000"/>
              <a:buChar char="•"/>
              <a:tabLst>
                <a:tab pos="180023" algn="l"/>
              </a:tabLst>
            </a:pPr>
            <a:r>
              <a:rPr lang="en-US" sz="2025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Match the tool and use case to Drexel’s data classification; a shared Project uses its own isolated memory.</a:t>
            </a:r>
            <a:endParaRPr lang="en-US" sz="2025" dirty="0"/>
          </a:p>
        </p:txBody>
      </p:sp>
      <p:sp>
        <p:nvSpPr>
          <p:cNvPr id="7" name="Shape 5"/>
          <p:cNvSpPr/>
          <p:nvPr/>
        </p:nvSpPr>
        <p:spPr>
          <a:xfrm>
            <a:off x="914400" y="9677400"/>
            <a:ext cx="16459200" cy="9525"/>
          </a:xfrm>
          <a:prstGeom prst="rect">
            <a:avLst/>
          </a:prstGeom>
          <a:solidFill>
            <a:srgbClr val="D0D3D4"/>
          </a:solidFill>
          <a:ln/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914400" y="9801225"/>
            <a:ext cx="3496702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b="1" spc="24" kern="0" dirty="0">
                <a:solidFill>
                  <a:srgbClr val="07294D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Environmental &amp; Occupational Health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5142666" y="9801225"/>
            <a:ext cx="2454027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A6571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Dornsife School of Public Health</a:t>
            </a:r>
            <a:endParaRPr lang="en-US" sz="1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52400" cy="10287000"/>
          </a:xfrm>
          <a:prstGeom prst="rect">
            <a:avLst/>
          </a:prstGeom>
          <a:solidFill>
            <a:srgbClr val="FFC600"/>
          </a:solidFill>
          <a:ln/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1143000" y="3499545"/>
            <a:ext cx="17769840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100" b="1" spc="420" kern="0" dirty="0">
                <a:solidFill>
                  <a:srgbClr val="FFC60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SECTION 03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1143000" y="4013895"/>
            <a:ext cx="16639032" cy="1714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6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Hands-On</a:t>
            </a:r>
            <a:endParaRPr lang="en-US" sz="6600" dirty="0"/>
          </a:p>
        </p:txBody>
      </p:sp>
      <p:sp>
        <p:nvSpPr>
          <p:cNvPr id="5" name="Text 3"/>
          <p:cNvSpPr/>
          <p:nvPr/>
        </p:nvSpPr>
        <p:spPr>
          <a:xfrm>
            <a:off x="1143000" y="5976045"/>
            <a:ext cx="7992695" cy="8495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2000"/>
              </a:lnSpc>
              <a:buNone/>
            </a:pPr>
            <a:r>
              <a:rPr lang="en-US" sz="2250" dirty="0">
                <a:solidFill>
                  <a:srgbClr val="DBE4EF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Turn raw inputs into project artifacts, then build and share a team workspace.</a:t>
            </a:r>
            <a:endParaRPr lang="en-US" sz="22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0"/>
          <p:cNvSpPr/>
          <p:nvPr/>
        </p:nvSpPr>
        <p:spPr>
          <a:xfrm>
            <a:off x="914400" y="685800"/>
            <a:ext cx="18105120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650" b="1" spc="264" kern="0" dirty="0">
                <a:solidFill>
                  <a:srgbClr val="006699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ACTIVITY 1 · ~13 MIN</a:t>
            </a:r>
            <a:endParaRPr lang="en-US" sz="1650" dirty="0"/>
          </a:p>
        </p:txBody>
      </p:sp>
      <p:sp>
        <p:nvSpPr>
          <p:cNvPr id="3" name="Text 1"/>
          <p:cNvSpPr/>
          <p:nvPr/>
        </p:nvSpPr>
        <p:spPr>
          <a:xfrm>
            <a:off x="914400" y="1028700"/>
            <a:ext cx="18105120" cy="6323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4500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Meetings &amp; Project Planning</a:t>
            </a:r>
            <a:endParaRPr lang="en-US" sz="4500" dirty="0"/>
          </a:p>
        </p:txBody>
      </p:sp>
      <p:sp>
        <p:nvSpPr>
          <p:cNvPr id="4" name="Shape 2"/>
          <p:cNvSpPr/>
          <p:nvPr/>
        </p:nvSpPr>
        <p:spPr>
          <a:xfrm>
            <a:off x="914400" y="1813471"/>
            <a:ext cx="609600" cy="47625"/>
          </a:xfrm>
          <a:prstGeom prst="rect">
            <a:avLst/>
          </a:prstGeom>
          <a:solidFill>
            <a:srgbClr val="FFC600"/>
          </a:solidFill>
          <a:ln/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914400" y="2184946"/>
            <a:ext cx="5321201" cy="7492454"/>
          </a:xfrm>
          <a:prstGeom prst="roundRect">
            <a:avLst>
              <a:gd name="adj" fmla="val 143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8575" dist="9525" dir="5400000">
              <a:srgbClr val="07294D">
                <a:alpha val="9000"/>
              </a:srgbClr>
            </a:outerShdw>
          </a:effectLst>
        </p:spPr>
        <p:txBody>
          <a:bodyPr/>
          <a:p/>
        </p:txBody>
      </p:sp>
      <p:sp>
        <p:nvSpPr>
          <p:cNvPr id="6" name="Shape 4"/>
          <p:cNvSpPr/>
          <p:nvPr/>
        </p:nvSpPr>
        <p:spPr>
          <a:xfrm>
            <a:off x="914400" y="9667875"/>
            <a:ext cx="5321201" cy="9525"/>
          </a:xfrm>
          <a:prstGeom prst="rect">
            <a:avLst/>
          </a:prstGeom>
          <a:solidFill>
            <a:srgbClr val="D0D3D4"/>
          </a:solidFill>
          <a:ln/>
        </p:spPr>
        <p:txBody>
          <a:bodyPr/>
          <a:p/>
        </p:txBody>
      </p:sp>
      <p:sp>
        <p:nvSpPr>
          <p:cNvPr id="7" name="Shape 5"/>
          <p:cNvSpPr/>
          <p:nvPr/>
        </p:nvSpPr>
        <p:spPr>
          <a:xfrm>
            <a:off x="914400" y="2184946"/>
            <a:ext cx="5321201" cy="38100"/>
          </a:xfrm>
          <a:prstGeom prst="rect">
            <a:avLst/>
          </a:prstGeom>
          <a:solidFill>
            <a:srgbClr val="07294D"/>
          </a:solidFill>
          <a:ln/>
        </p:spPr>
        <p:txBody>
          <a:bodyPr/>
          <a:p/>
        </p:txBody>
      </p:sp>
      <p:sp>
        <p:nvSpPr>
          <p:cNvPr id="8" name="Shape 6"/>
          <p:cNvSpPr/>
          <p:nvPr/>
        </p:nvSpPr>
        <p:spPr>
          <a:xfrm>
            <a:off x="914400" y="2184946"/>
            <a:ext cx="9525" cy="7492454"/>
          </a:xfrm>
          <a:prstGeom prst="rect">
            <a:avLst/>
          </a:prstGeom>
          <a:solidFill>
            <a:srgbClr val="D0D3D4"/>
          </a:solidFill>
          <a:ln/>
        </p:spPr>
        <p:txBody>
          <a:bodyPr/>
          <a:p/>
        </p:txBody>
      </p:sp>
      <p:sp>
        <p:nvSpPr>
          <p:cNvPr id="9" name="Shape 7"/>
          <p:cNvSpPr/>
          <p:nvPr/>
        </p:nvSpPr>
        <p:spPr>
          <a:xfrm>
            <a:off x="6226076" y="2184946"/>
            <a:ext cx="9525" cy="7492454"/>
          </a:xfrm>
          <a:prstGeom prst="rect">
            <a:avLst/>
          </a:prstGeom>
          <a:solidFill>
            <a:srgbClr val="D0D3D4"/>
          </a:solidFill>
          <a:ln/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1190625" y="2470696"/>
            <a:ext cx="5245626" cy="34185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2175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Notes to Recap</a:t>
            </a:r>
            <a:endParaRPr lang="en-US" sz="2175" dirty="0"/>
          </a:p>
        </p:txBody>
      </p:sp>
      <p:sp>
        <p:nvSpPr>
          <p:cNvPr id="11" name="Text 9"/>
          <p:cNvSpPr/>
          <p:nvPr/>
        </p:nvSpPr>
        <p:spPr>
          <a:xfrm>
            <a:off x="1190625" y="2869704"/>
            <a:ext cx="4911813" cy="65127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725" dirty="0">
                <a:solidFill>
                  <a:srgbClr val="5A6571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Paste messy notes; ask for a 3-bullet summary, decisions, and an action-item table with owner and due date. It surfaces the gaps.</a:t>
            </a:r>
            <a:endParaRPr lang="en-US" sz="1725" dirty="0"/>
          </a:p>
        </p:txBody>
      </p:sp>
      <p:sp>
        <p:nvSpPr>
          <p:cNvPr id="12" name="Shape 10"/>
          <p:cNvSpPr/>
          <p:nvPr/>
        </p:nvSpPr>
        <p:spPr>
          <a:xfrm>
            <a:off x="6483251" y="2184946"/>
            <a:ext cx="5321350" cy="7492454"/>
          </a:xfrm>
          <a:prstGeom prst="roundRect">
            <a:avLst>
              <a:gd name="adj" fmla="val 143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8575" dist="9525" dir="5400000">
              <a:srgbClr val="07294D">
                <a:alpha val="9000"/>
              </a:srgbClr>
            </a:outerShdw>
          </a:effectLst>
        </p:spPr>
        <p:txBody>
          <a:bodyPr/>
          <a:p/>
        </p:txBody>
      </p:sp>
      <p:sp>
        <p:nvSpPr>
          <p:cNvPr id="13" name="Shape 11"/>
          <p:cNvSpPr/>
          <p:nvPr/>
        </p:nvSpPr>
        <p:spPr>
          <a:xfrm>
            <a:off x="6483251" y="9667875"/>
            <a:ext cx="5321350" cy="9525"/>
          </a:xfrm>
          <a:prstGeom prst="rect">
            <a:avLst/>
          </a:prstGeom>
          <a:solidFill>
            <a:srgbClr val="D0D3D4"/>
          </a:solidFill>
          <a:ln/>
        </p:spPr>
        <p:txBody>
          <a:bodyPr/>
          <a:p/>
        </p:txBody>
      </p:sp>
      <p:sp>
        <p:nvSpPr>
          <p:cNvPr id="14" name="Shape 12"/>
          <p:cNvSpPr/>
          <p:nvPr/>
        </p:nvSpPr>
        <p:spPr>
          <a:xfrm>
            <a:off x="6483251" y="2184946"/>
            <a:ext cx="5321350" cy="38100"/>
          </a:xfrm>
          <a:prstGeom prst="rect">
            <a:avLst/>
          </a:prstGeom>
          <a:solidFill>
            <a:srgbClr val="006699"/>
          </a:solidFill>
          <a:ln/>
        </p:spPr>
        <p:txBody>
          <a:bodyPr/>
          <a:p/>
        </p:txBody>
      </p:sp>
      <p:sp>
        <p:nvSpPr>
          <p:cNvPr id="15" name="Shape 13"/>
          <p:cNvSpPr/>
          <p:nvPr/>
        </p:nvSpPr>
        <p:spPr>
          <a:xfrm>
            <a:off x="6483251" y="2184946"/>
            <a:ext cx="9525" cy="7492454"/>
          </a:xfrm>
          <a:prstGeom prst="rect">
            <a:avLst/>
          </a:prstGeom>
          <a:solidFill>
            <a:srgbClr val="D0D3D4"/>
          </a:solidFill>
          <a:ln/>
        </p:spPr>
        <p:txBody>
          <a:bodyPr/>
          <a:p/>
        </p:txBody>
      </p:sp>
      <p:sp>
        <p:nvSpPr>
          <p:cNvPr id="16" name="Shape 14"/>
          <p:cNvSpPr/>
          <p:nvPr/>
        </p:nvSpPr>
        <p:spPr>
          <a:xfrm>
            <a:off x="11795075" y="2184946"/>
            <a:ext cx="9525" cy="7492454"/>
          </a:xfrm>
          <a:prstGeom prst="rect">
            <a:avLst/>
          </a:prstGeom>
          <a:solidFill>
            <a:srgbClr val="D0D3D4"/>
          </a:solidFill>
          <a:ln/>
        </p:spPr>
        <p:txBody>
          <a:bodyPr/>
          <a:p/>
        </p:txBody>
      </p:sp>
      <p:sp>
        <p:nvSpPr>
          <p:cNvPr id="17" name="Text 15"/>
          <p:cNvSpPr/>
          <p:nvPr/>
        </p:nvSpPr>
        <p:spPr>
          <a:xfrm>
            <a:off x="6759476" y="2470696"/>
            <a:ext cx="5245790" cy="34185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2175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Draft a Plan</a:t>
            </a:r>
            <a:endParaRPr lang="en-US" sz="2175" dirty="0"/>
          </a:p>
        </p:txBody>
      </p:sp>
      <p:sp>
        <p:nvSpPr>
          <p:cNvPr id="18" name="Text 16"/>
          <p:cNvSpPr/>
          <p:nvPr/>
        </p:nvSpPr>
        <p:spPr>
          <a:xfrm>
            <a:off x="6759476" y="2869704"/>
            <a:ext cx="4911967" cy="65127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725" dirty="0">
                <a:solidFill>
                  <a:srgbClr val="5A6571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Describe a project in a sentence; ask for phases, key tasks, a rough timeline, and the top 5 risks with mitigations.</a:t>
            </a:r>
            <a:endParaRPr lang="en-US" sz="1725" dirty="0"/>
          </a:p>
        </p:txBody>
      </p:sp>
      <p:sp>
        <p:nvSpPr>
          <p:cNvPr id="19" name="Shape 17"/>
          <p:cNvSpPr/>
          <p:nvPr/>
        </p:nvSpPr>
        <p:spPr>
          <a:xfrm>
            <a:off x="12052250" y="2184946"/>
            <a:ext cx="5321350" cy="7492454"/>
          </a:xfrm>
          <a:prstGeom prst="roundRect">
            <a:avLst>
              <a:gd name="adj" fmla="val 143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8575" dist="9525" dir="5400000">
              <a:srgbClr val="07294D">
                <a:alpha val="9000"/>
              </a:srgbClr>
            </a:outerShdw>
          </a:effectLst>
        </p:spPr>
        <p:txBody>
          <a:bodyPr/>
          <a:p/>
        </p:txBody>
      </p:sp>
      <p:sp>
        <p:nvSpPr>
          <p:cNvPr id="20" name="Shape 18"/>
          <p:cNvSpPr/>
          <p:nvPr/>
        </p:nvSpPr>
        <p:spPr>
          <a:xfrm>
            <a:off x="12052250" y="9667875"/>
            <a:ext cx="5321350" cy="9525"/>
          </a:xfrm>
          <a:prstGeom prst="rect">
            <a:avLst/>
          </a:prstGeom>
          <a:solidFill>
            <a:srgbClr val="D0D3D4"/>
          </a:solidFill>
          <a:ln/>
        </p:spPr>
        <p:txBody>
          <a:bodyPr/>
          <a:p/>
        </p:txBody>
      </p:sp>
      <p:sp>
        <p:nvSpPr>
          <p:cNvPr id="21" name="Shape 19"/>
          <p:cNvSpPr/>
          <p:nvPr/>
        </p:nvSpPr>
        <p:spPr>
          <a:xfrm>
            <a:off x="12052250" y="2184946"/>
            <a:ext cx="5321350" cy="38100"/>
          </a:xfrm>
          <a:prstGeom prst="rect">
            <a:avLst/>
          </a:prstGeom>
          <a:solidFill>
            <a:srgbClr val="FFC600"/>
          </a:solidFill>
          <a:ln/>
        </p:spPr>
        <p:txBody>
          <a:bodyPr/>
          <a:p/>
        </p:txBody>
      </p:sp>
      <p:sp>
        <p:nvSpPr>
          <p:cNvPr id="22" name="Shape 20"/>
          <p:cNvSpPr/>
          <p:nvPr/>
        </p:nvSpPr>
        <p:spPr>
          <a:xfrm>
            <a:off x="12052250" y="2184946"/>
            <a:ext cx="9525" cy="7492454"/>
          </a:xfrm>
          <a:prstGeom prst="rect">
            <a:avLst/>
          </a:prstGeom>
          <a:solidFill>
            <a:srgbClr val="D0D3D4"/>
          </a:solidFill>
          <a:ln/>
        </p:spPr>
        <p:txBody>
          <a:bodyPr/>
          <a:p/>
        </p:txBody>
      </p:sp>
      <p:sp>
        <p:nvSpPr>
          <p:cNvPr id="23" name="Shape 21"/>
          <p:cNvSpPr/>
          <p:nvPr/>
        </p:nvSpPr>
        <p:spPr>
          <a:xfrm>
            <a:off x="17364075" y="2184946"/>
            <a:ext cx="9525" cy="7492454"/>
          </a:xfrm>
          <a:prstGeom prst="rect">
            <a:avLst/>
          </a:prstGeom>
          <a:solidFill>
            <a:srgbClr val="D0D3D4"/>
          </a:solidFill>
          <a:ln/>
        </p:spPr>
        <p:txBody>
          <a:bodyPr/>
          <a:p/>
        </p:txBody>
      </p:sp>
      <p:sp>
        <p:nvSpPr>
          <p:cNvPr id="24" name="Text 22"/>
          <p:cNvSpPr/>
          <p:nvPr/>
        </p:nvSpPr>
        <p:spPr>
          <a:xfrm>
            <a:off x="12328475" y="2470696"/>
            <a:ext cx="5245790" cy="34185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2175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Stress-Test It</a:t>
            </a:r>
            <a:endParaRPr lang="en-US" sz="2175" dirty="0"/>
          </a:p>
        </p:txBody>
      </p:sp>
      <p:sp>
        <p:nvSpPr>
          <p:cNvPr id="25" name="Text 23"/>
          <p:cNvSpPr/>
          <p:nvPr/>
        </p:nvSpPr>
        <p:spPr>
          <a:xfrm>
            <a:off x="12328475" y="2869704"/>
            <a:ext cx="4911967" cy="65127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1725" dirty="0">
                <a:solidFill>
                  <a:srgbClr val="5A6571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Push back: “What am I missing?” “What would make this slip?” Use AI to find blind spots, not to write the final plan.</a:t>
            </a:r>
            <a:endParaRPr lang="en-US" sz="1725" dirty="0"/>
          </a:p>
        </p:txBody>
      </p:sp>
      <p:sp>
        <p:nvSpPr>
          <p:cNvPr id="26" name="Shape 24"/>
          <p:cNvSpPr/>
          <p:nvPr/>
        </p:nvSpPr>
        <p:spPr>
          <a:xfrm>
            <a:off x="914400" y="9677400"/>
            <a:ext cx="16459200" cy="9525"/>
          </a:xfrm>
          <a:prstGeom prst="rect">
            <a:avLst/>
          </a:prstGeom>
          <a:solidFill>
            <a:srgbClr val="D0D3D4"/>
          </a:solidFill>
          <a:ln/>
        </p:spPr>
        <p:txBody>
          <a:bodyPr/>
          <a:p/>
        </p:txBody>
      </p:sp>
      <p:sp>
        <p:nvSpPr>
          <p:cNvPr id="27" name="Text 25"/>
          <p:cNvSpPr/>
          <p:nvPr/>
        </p:nvSpPr>
        <p:spPr>
          <a:xfrm>
            <a:off x="914400" y="9801225"/>
            <a:ext cx="3496702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b="1" spc="24" kern="0" dirty="0">
                <a:solidFill>
                  <a:srgbClr val="07294D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Environmental &amp; Occupational Health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15142666" y="9801225"/>
            <a:ext cx="2454027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A6571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Dornsife School of Public Health</a:t>
            </a:r>
            <a:endParaRPr lang="en-US" sz="1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0"/>
          <p:cNvSpPr/>
          <p:nvPr/>
        </p:nvSpPr>
        <p:spPr>
          <a:xfrm>
            <a:off x="914400" y="685800"/>
            <a:ext cx="18105120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650" b="1" spc="264" kern="0" dirty="0">
                <a:solidFill>
                  <a:srgbClr val="006699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ACTIVITY 2 · ~17 MIN</a:t>
            </a:r>
            <a:endParaRPr lang="en-US" sz="1650" dirty="0"/>
          </a:p>
        </p:txBody>
      </p:sp>
      <p:sp>
        <p:nvSpPr>
          <p:cNvPr id="3" name="Text 1"/>
          <p:cNvSpPr/>
          <p:nvPr/>
        </p:nvSpPr>
        <p:spPr>
          <a:xfrm>
            <a:off x="914400" y="1028700"/>
            <a:ext cx="18105120" cy="6323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4500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Create and Share a Project</a:t>
            </a:r>
            <a:endParaRPr lang="en-US" sz="4500" dirty="0"/>
          </a:p>
        </p:txBody>
      </p:sp>
      <p:sp>
        <p:nvSpPr>
          <p:cNvPr id="4" name="Shape 2"/>
          <p:cNvSpPr/>
          <p:nvPr/>
        </p:nvSpPr>
        <p:spPr>
          <a:xfrm>
            <a:off x="914400" y="1813471"/>
            <a:ext cx="609600" cy="47625"/>
          </a:xfrm>
          <a:prstGeom prst="rect">
            <a:avLst/>
          </a:prstGeom>
          <a:solidFill>
            <a:srgbClr val="FFC600"/>
          </a:solidFill>
          <a:ln/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914400" y="2184946"/>
            <a:ext cx="9809217" cy="11953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025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Build a shared Project so a team has one context — files, instructions, and chats — then share it with someone in the room.</a:t>
            </a:r>
            <a:endParaRPr lang="en-US" sz="2025" dirty="0"/>
          </a:p>
        </p:txBody>
      </p:sp>
      <p:sp>
        <p:nvSpPr>
          <p:cNvPr id="6" name="Text 4"/>
          <p:cNvSpPr/>
          <p:nvPr/>
        </p:nvSpPr>
        <p:spPr>
          <a:xfrm>
            <a:off x="982028" y="3513683"/>
            <a:ext cx="9532084" cy="1385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marL="180023" indent="-180023">
              <a:lnSpc>
                <a:spcPct val="150000"/>
              </a:lnSpc>
              <a:buSzPct val="100000"/>
              <a:buChar char="•"/>
              <a:tabLst>
                <a:tab pos="180023" algn="l"/>
              </a:tabLst>
            </a:pPr>
            <a:r>
              <a:rPr lang="en-US" sz="2025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Build — name it for real team work, add project instructions, upload one or two approved reference files.</a:t>
            </a:r>
            <a:endParaRPr lang="en-US" sz="2025" dirty="0"/>
          </a:p>
          <a:p>
            <a:pPr algn="l" marL="180023" indent="-180023">
              <a:lnSpc>
                <a:spcPct val="150000"/>
              </a:lnSpc>
              <a:buSzPct val="100000"/>
              <a:buChar char="•"/>
              <a:tabLst>
                <a:tab pos="180023" algn="l"/>
              </a:tabLst>
            </a:pPr>
            <a:r>
              <a:rPr lang="en-US" sz="2025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Share — invite a partner with “Only those invited”; choose Can chat or Can edit.</a:t>
            </a:r>
            <a:endParaRPr lang="en-US" sz="2025" dirty="0"/>
          </a:p>
          <a:p>
            <a:pPr algn="l" marL="180023" indent="-180023">
              <a:lnSpc>
                <a:spcPct val="150000"/>
              </a:lnSpc>
              <a:buSzPct val="100000"/>
              <a:buChar char="•"/>
              <a:tabLst>
                <a:tab pos="180023" algn="l"/>
              </a:tabLst>
            </a:pPr>
            <a:r>
              <a:rPr lang="en-US" sz="2025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Continue — have your partner pick up your chat and see they get the same context.</a:t>
            </a:r>
            <a:endParaRPr lang="en-US" sz="2025" dirty="0"/>
          </a:p>
        </p:txBody>
      </p:sp>
      <p:sp>
        <p:nvSpPr>
          <p:cNvPr id="7" name="Shape 5"/>
          <p:cNvSpPr/>
          <p:nvPr/>
        </p:nvSpPr>
        <p:spPr>
          <a:xfrm>
            <a:off x="914400" y="9677400"/>
            <a:ext cx="16459200" cy="9525"/>
          </a:xfrm>
          <a:prstGeom prst="rect">
            <a:avLst/>
          </a:prstGeom>
          <a:solidFill>
            <a:srgbClr val="D0D3D4"/>
          </a:solidFill>
          <a:ln/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914400" y="9801225"/>
            <a:ext cx="3496702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b="1" spc="24" kern="0" dirty="0">
                <a:solidFill>
                  <a:srgbClr val="07294D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Environmental &amp; Occupational Health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5142666" y="9801225"/>
            <a:ext cx="2454027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A6571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Dornsife School of Public Health</a:t>
            </a:r>
            <a:endParaRPr lang="en-US" sz="1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0"/>
          <p:cNvSpPr/>
          <p:nvPr/>
        </p:nvSpPr>
        <p:spPr>
          <a:xfrm>
            <a:off x="914400" y="685800"/>
            <a:ext cx="18105120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650" b="1" spc="264" kern="0" dirty="0">
                <a:solidFill>
                  <a:srgbClr val="006699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ACTIVITY 3 · ~6 MIN (OPTIONAL)</a:t>
            </a:r>
            <a:endParaRPr lang="en-US" sz="1650" dirty="0"/>
          </a:p>
        </p:txBody>
      </p:sp>
      <p:sp>
        <p:nvSpPr>
          <p:cNvPr id="3" name="Text 1"/>
          <p:cNvSpPr/>
          <p:nvPr/>
        </p:nvSpPr>
        <p:spPr>
          <a:xfrm>
            <a:off x="914400" y="1028700"/>
            <a:ext cx="18105120" cy="6323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4500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Custom GPT + Prompt Library</a:t>
            </a:r>
            <a:endParaRPr lang="en-US" sz="4500" dirty="0"/>
          </a:p>
        </p:txBody>
      </p:sp>
      <p:sp>
        <p:nvSpPr>
          <p:cNvPr id="4" name="Shape 2"/>
          <p:cNvSpPr/>
          <p:nvPr/>
        </p:nvSpPr>
        <p:spPr>
          <a:xfrm>
            <a:off x="914400" y="1813471"/>
            <a:ext cx="609600" cy="47625"/>
          </a:xfrm>
          <a:prstGeom prst="rect">
            <a:avLst/>
          </a:prstGeom>
          <a:solidFill>
            <a:srgbClr val="FFC600"/>
          </a:solidFill>
          <a:ln/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914400" y="2184946"/>
            <a:ext cx="9809217" cy="11953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025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Create one reusable team tool and start the habit that keeps it going.</a:t>
            </a:r>
            <a:endParaRPr lang="en-US" sz="2025" dirty="0"/>
          </a:p>
        </p:txBody>
      </p:sp>
      <p:sp>
        <p:nvSpPr>
          <p:cNvPr id="6" name="Text 4"/>
          <p:cNvSpPr/>
          <p:nvPr/>
        </p:nvSpPr>
        <p:spPr>
          <a:xfrm>
            <a:off x="982028" y="3513683"/>
            <a:ext cx="9532084" cy="1385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marL="180023" indent="-180023">
              <a:lnSpc>
                <a:spcPct val="150000"/>
              </a:lnSpc>
              <a:buSzPct val="100000"/>
              <a:buChar char="•"/>
              <a:tabLst>
                <a:tab pos="180023" algn="l"/>
              </a:tabLst>
            </a:pPr>
            <a:r>
              <a:rPr lang="en-US" sz="2025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Build a custom GPT for a repeated job — clear instructions, optional reference files, a consistent format.</a:t>
            </a:r>
            <a:endParaRPr lang="en-US" sz="2025" dirty="0"/>
          </a:p>
          <a:p>
            <a:pPr algn="l" marL="180023" indent="-180023">
              <a:lnSpc>
                <a:spcPct val="150000"/>
              </a:lnSpc>
              <a:buSzPct val="100000"/>
              <a:buChar char="•"/>
              <a:tabLst>
                <a:tab pos="180023" algn="l"/>
              </a:tabLst>
            </a:pPr>
            <a:r>
              <a:rPr lang="en-US" sz="2025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Start a shared prompt library in Teams/SharePoint — title, prompt with placeholders, and a one-line “use when.”</a:t>
            </a:r>
            <a:endParaRPr lang="en-US" sz="2025" dirty="0"/>
          </a:p>
          <a:p>
            <a:pPr algn="l" marL="180023" indent="-180023">
              <a:lnSpc>
                <a:spcPct val="150000"/>
              </a:lnSpc>
              <a:buSzPct val="100000"/>
              <a:buChar char="•"/>
              <a:tabLst>
                <a:tab pos="180023" algn="l"/>
              </a:tabLst>
            </a:pPr>
            <a:r>
              <a:rPr lang="en-US" sz="2025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Agree on one norm: where it lives, and that anyone can add to it.</a:t>
            </a:r>
            <a:endParaRPr lang="en-US" sz="2025" dirty="0"/>
          </a:p>
        </p:txBody>
      </p:sp>
      <p:sp>
        <p:nvSpPr>
          <p:cNvPr id="7" name="Shape 5"/>
          <p:cNvSpPr/>
          <p:nvPr/>
        </p:nvSpPr>
        <p:spPr>
          <a:xfrm>
            <a:off x="914400" y="9677400"/>
            <a:ext cx="16459200" cy="9525"/>
          </a:xfrm>
          <a:prstGeom prst="rect">
            <a:avLst/>
          </a:prstGeom>
          <a:solidFill>
            <a:srgbClr val="D0D3D4"/>
          </a:solidFill>
          <a:ln/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914400" y="9801225"/>
            <a:ext cx="3496702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b="1" spc="24" kern="0" dirty="0">
                <a:solidFill>
                  <a:srgbClr val="07294D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Environmental &amp; Occupational Health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5142666" y="9801225"/>
            <a:ext cx="2454027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A6571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Dornsife School of Public Health</a:t>
            </a:r>
            <a:endParaRPr lang="en-US" sz="1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0"/>
          <p:cNvSpPr/>
          <p:nvPr/>
        </p:nvSpPr>
        <p:spPr>
          <a:xfrm>
            <a:off x="914400" y="685800"/>
            <a:ext cx="18105120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650" b="1" spc="264" kern="0" dirty="0">
                <a:solidFill>
                  <a:srgbClr val="006699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WRAP-UP</a:t>
            </a:r>
            <a:endParaRPr lang="en-US" sz="1650" dirty="0"/>
          </a:p>
        </p:txBody>
      </p:sp>
      <p:sp>
        <p:nvSpPr>
          <p:cNvPr id="3" name="Text 1"/>
          <p:cNvSpPr/>
          <p:nvPr/>
        </p:nvSpPr>
        <p:spPr>
          <a:xfrm>
            <a:off x="914400" y="1028700"/>
            <a:ext cx="18105120" cy="6323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4500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to Take Away</a:t>
            </a:r>
            <a:endParaRPr lang="en-US" sz="4500" dirty="0"/>
          </a:p>
        </p:txBody>
      </p:sp>
      <p:sp>
        <p:nvSpPr>
          <p:cNvPr id="4" name="Shape 2"/>
          <p:cNvSpPr/>
          <p:nvPr/>
        </p:nvSpPr>
        <p:spPr>
          <a:xfrm>
            <a:off x="914400" y="1813471"/>
            <a:ext cx="609600" cy="47625"/>
          </a:xfrm>
          <a:prstGeom prst="rect">
            <a:avLst/>
          </a:prstGeom>
          <a:solidFill>
            <a:srgbClr val="FFC600"/>
          </a:solidFill>
          <a:ln/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914400" y="2184946"/>
            <a:ext cx="9809217" cy="11953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025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AI helps teams by capturing meetings, structuring plans, and standardizing how the group works.</a:t>
            </a:r>
            <a:endParaRPr lang="en-US" sz="2025" dirty="0"/>
          </a:p>
        </p:txBody>
      </p:sp>
      <p:sp>
        <p:nvSpPr>
          <p:cNvPr id="6" name="Text 4"/>
          <p:cNvSpPr/>
          <p:nvPr/>
        </p:nvSpPr>
        <p:spPr>
          <a:xfrm>
            <a:off x="982028" y="3513683"/>
            <a:ext cx="9532084" cy="13858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marL="180023" indent="-180023">
              <a:lnSpc>
                <a:spcPct val="150000"/>
              </a:lnSpc>
              <a:buSzPct val="100000"/>
              <a:buChar char="•"/>
              <a:tabLst>
                <a:tab pos="180023" algn="l"/>
              </a:tabLst>
            </a:pPr>
            <a:r>
              <a:rPr lang="en-US" sz="2025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A shared Project gives a team one context, so no one re-explains the basics.</a:t>
            </a:r>
            <a:endParaRPr lang="en-US" sz="2025" dirty="0"/>
          </a:p>
          <a:p>
            <a:pPr algn="l" marL="180023" indent="-180023">
              <a:lnSpc>
                <a:spcPct val="150000"/>
              </a:lnSpc>
              <a:buSzPct val="100000"/>
              <a:buChar char="•"/>
              <a:tabLst>
                <a:tab pos="180023" algn="l"/>
              </a:tabLst>
            </a:pPr>
            <a:r>
              <a:rPr lang="en-US" sz="2025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Custom GPTs turn a good prompt into an internally shared tool.</a:t>
            </a:r>
            <a:endParaRPr lang="en-US" sz="2025" dirty="0"/>
          </a:p>
          <a:p>
            <a:pPr algn="l" marL="180023" indent="-180023">
              <a:lnSpc>
                <a:spcPct val="150000"/>
              </a:lnSpc>
              <a:buSzPct val="100000"/>
              <a:buChar char="•"/>
              <a:tabLst>
                <a:tab pos="180023" algn="l"/>
              </a:tabLst>
            </a:pPr>
            <a:r>
              <a:rPr lang="en-US" sz="2025" dirty="0">
                <a:solidFill>
                  <a:srgbClr val="1C253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Team commitment: name one thing your team will set up this month.</a:t>
            </a:r>
            <a:endParaRPr lang="en-US" sz="2025" dirty="0"/>
          </a:p>
        </p:txBody>
      </p:sp>
      <p:sp>
        <p:nvSpPr>
          <p:cNvPr id="7" name="Shape 5"/>
          <p:cNvSpPr/>
          <p:nvPr/>
        </p:nvSpPr>
        <p:spPr>
          <a:xfrm>
            <a:off x="914400" y="9677400"/>
            <a:ext cx="16459200" cy="9525"/>
          </a:xfrm>
          <a:prstGeom prst="rect">
            <a:avLst/>
          </a:prstGeom>
          <a:solidFill>
            <a:srgbClr val="D0D3D4"/>
          </a:solidFill>
          <a:ln/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914400" y="9801225"/>
            <a:ext cx="3496702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b="1" spc="24" kern="0" dirty="0">
                <a:solidFill>
                  <a:srgbClr val="07294D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Environmental &amp; Occupational Health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5142666" y="9801225"/>
            <a:ext cx="2454027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5A6571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Dornsife School of Public Health</a:t>
            </a:r>
            <a:endParaRPr lang="en-US" sz="1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990600" y="838200"/>
            <a:ext cx="3442246" cy="900113"/>
          </a:xfrm>
          <a:prstGeom prst="roundRect">
            <a:avLst>
              <a:gd name="adj" fmla="val 10582"/>
            </a:avLst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1219200" y="1009650"/>
            <a:ext cx="3283550" cy="3381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2250" b="1" dirty="0">
                <a:solidFill>
                  <a:srgbClr val="07294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Drexel University</a:t>
            </a:r>
            <a:endParaRPr lang="en-US" sz="2250" dirty="0"/>
          </a:p>
        </p:txBody>
      </p:sp>
      <p:sp>
        <p:nvSpPr>
          <p:cNvPr id="4" name="Text 2"/>
          <p:cNvSpPr/>
          <p:nvPr/>
        </p:nvSpPr>
        <p:spPr>
          <a:xfrm>
            <a:off x="1219200" y="1347788"/>
            <a:ext cx="3283550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275" b="1" spc="51" kern="0" dirty="0">
                <a:solidFill>
                  <a:srgbClr val="006699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Dornsife School of Public Health</a:t>
            </a:r>
            <a:endParaRPr lang="en-US" sz="1275" dirty="0"/>
          </a:p>
        </p:txBody>
      </p:sp>
      <p:sp>
        <p:nvSpPr>
          <p:cNvPr id="5" name="Text 3"/>
          <p:cNvSpPr/>
          <p:nvPr/>
        </p:nvSpPr>
        <p:spPr>
          <a:xfrm>
            <a:off x="990600" y="5026819"/>
            <a:ext cx="17937480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288" kern="0" dirty="0">
                <a:solidFill>
                  <a:srgbClr val="FFC60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THANK YOU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990600" y="5484019"/>
            <a:ext cx="16796004" cy="182552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69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Questions &amp; Discussion</a:t>
            </a:r>
            <a:endParaRPr lang="en-US" sz="6900" dirty="0"/>
          </a:p>
        </p:txBody>
      </p:sp>
      <p:sp>
        <p:nvSpPr>
          <p:cNvPr id="7" name="Shape 5"/>
          <p:cNvSpPr/>
          <p:nvPr/>
        </p:nvSpPr>
        <p:spPr>
          <a:xfrm>
            <a:off x="990600" y="7595295"/>
            <a:ext cx="857250" cy="57150"/>
          </a:xfrm>
          <a:prstGeom prst="rect">
            <a:avLst/>
          </a:prstGeom>
          <a:solidFill>
            <a:srgbClr val="FFC600"/>
          </a:solidFill>
          <a:ln/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990600" y="7919145"/>
            <a:ext cx="9053215" cy="4247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2100" dirty="0">
                <a:solidFill>
                  <a:srgbClr val="DBE4EF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Specialized sessions for research staff who code and analyze data are coming this summer or fall.</a:t>
            </a:r>
            <a:endParaRPr lang="en-US" sz="2100" dirty="0"/>
          </a:p>
        </p:txBody>
      </p:sp>
      <p:sp>
        <p:nvSpPr>
          <p:cNvPr id="9" name="Text 7"/>
          <p:cNvSpPr/>
          <p:nvPr/>
        </p:nvSpPr>
        <p:spPr>
          <a:xfrm>
            <a:off x="990600" y="8820150"/>
            <a:ext cx="3625379" cy="371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FFFFFF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Alex Quistberg, PhD, MPH</a:t>
            </a:r>
            <a:endParaRPr lang="en-US" sz="1950" dirty="0"/>
          </a:p>
        </p:txBody>
      </p:sp>
      <p:sp>
        <p:nvSpPr>
          <p:cNvPr id="10" name="Text 8"/>
          <p:cNvSpPr/>
          <p:nvPr/>
        </p:nvSpPr>
        <p:spPr>
          <a:xfrm>
            <a:off x="990600" y="9153525"/>
            <a:ext cx="3625379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725" dirty="0">
                <a:solidFill>
                  <a:srgbClr val="9FB3CC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daq26@drexel.edu</a:t>
            </a:r>
            <a:endParaRPr lang="en-US" sz="1725" dirty="0"/>
          </a:p>
        </p:txBody>
      </p:sp>
      <p:sp>
        <p:nvSpPr>
          <p:cNvPr id="11" name="Text 9"/>
          <p:cNvSpPr/>
          <p:nvPr/>
        </p:nvSpPr>
        <p:spPr>
          <a:xfrm>
            <a:off x="14311713" y="8858250"/>
            <a:ext cx="2985687" cy="628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buNone/>
            </a:pPr>
            <a:r>
              <a:rPr lang="en-US" sz="1725" dirty="0">
                <a:solidFill>
                  <a:srgbClr val="9FB3CC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Department of Environmental &amp; Occupational Health</a:t>
            </a:r>
            <a:endParaRPr lang="en-US" sz="172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2026-06-26T14:52:04Z</dcterms:created>
  <dcterms:modified xsi:type="dcterms:W3CDTF">2026-06-26T14:52:04Z</dcterms:modified>
</cp:coreProperties>
</file>