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back. Ask who tried a prompt after Workshop 1. Today: fitting AI into one task you already 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Trace one draft through the three diamonds; any no loops it back.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 track. Run prompt 1, then 2 — read a sentence aloud and check a fact against the original on screen. Prompt 3 invents steps; that's fine for a draft, and exactly why you edit.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accreditation crosswalk in the full thread is deliberately ambiguous — decision, action item, or open question? AI summaries often misfile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has a built-in Dec-Jan dip and June drop, so 'what stands out?' has a real answer. Verify one flagged row by hand on screen.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filled example is the same lay-summary task from the Track A slide, so the two segments connect.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Verify live: the CI ranges in the abstracts are the numbers most likely to be transposed in the 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Round 1 is generic, round 2 makes it quantitative, round 3 makes it do analysis you react 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frame it, AI drafts the middle, you finish it. The middle box is where your weekly hours go — that's the target.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three branches left to right; land on the red bar — data classification first, always.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at the gold quadrant: frequent and low-stakes is the sweet spot. Top-left, do it yourself. Ask the room to place one of their own tasks.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29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548640"/>
            <a:ext cx="265176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21792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Drexel University</a:t>
            </a:r>
            <a:endParaRPr lang="en-US" sz="14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818120" y="5943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FB3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Department of Environmental</a:t>
            </a:r>
            <a:endParaRPr lang="en-US" sz="1100" dirty="0"/>
          </a:p>
          <a:p>
            <a:pPr algn="r" indent="0" marL="0">
              <a:buNone/>
            </a:pPr>
            <a:r>
              <a:rPr lang="en-US" sz="1100" dirty="0">
                <a:solidFill>
                  <a:srgbClr val="9FB3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Occupational Health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85800" y="265176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C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WORKSHOPS FOR DSPH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85800" y="301752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Workflow Enhancement</a:t>
            </a:r>
            <a:endParaRPr lang="en-US" sz="5200" dirty="0"/>
          </a:p>
        </p:txBody>
      </p:sp>
      <p:sp>
        <p:nvSpPr>
          <p:cNvPr id="7" name="Shape 5"/>
          <p:cNvSpPr/>
          <p:nvPr/>
        </p:nvSpPr>
        <p:spPr>
          <a:xfrm>
            <a:off x="685800" y="4114800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4297680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D2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ChatGPT Edu, Copilot Chat, and Microsoft 365 Copilot to speed up the work you already do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" y="589788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Alex Quistberg, PhD, MPH</a:t>
            </a:r>
            <a:endParaRPr lang="en-US" sz="1400" dirty="0"/>
          </a:p>
          <a:p>
            <a:pPr indent="0" marL="0">
              <a:buNone/>
            </a:pPr>
            <a:r>
              <a:rPr lang="en-US" sz="1150" dirty="0">
                <a:solidFill>
                  <a:srgbClr val="9FB3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 Research Professor · Department of Environmental &amp; Occupational Health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818120" y="6126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9FB3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2 · July 7, 2026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ETHICS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Habits That Keep You Safe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920240"/>
            <a:ext cx="3432048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86968" y="208483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Verify Before It Counts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886968" y="2505456"/>
            <a:ext cx="3029712" cy="2359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can fabricate facts, stats, and citations that read as authoritative. Check anything going into a real document or decision against the source — especially numbers and references.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64736" y="1920240"/>
            <a:ext cx="3432048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65904" y="208483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0669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Disclose Appropriately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4565904" y="2505456"/>
            <a:ext cx="3029712" cy="2359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official work products, external communications, and anything research-related, note that AI assisted — per Drexel's AI policy and your unit's expectations.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043672" y="1920240"/>
            <a:ext cx="3432048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244840" y="208483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B78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Avoid Over-Reliance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8244840" y="2505456"/>
            <a:ext cx="3029712" cy="2359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Speed is the selling point and the trap. If AI does all the drafting and thinking, your skill and your voice both erode. Keep your judgment in the loop.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CHECK YOU CAN RUN IN 60 SECONDS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You Hit Send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2514600"/>
            <a:ext cx="1691640" cy="1005840"/>
          </a:xfrm>
          <a:prstGeom prst="roundRect">
            <a:avLst>
              <a:gd name="adj" fmla="val 7273"/>
            </a:avLst>
          </a:prstGeom>
          <a:solidFill>
            <a:srgbClr val="F5F6F7"/>
          </a:solidFill>
          <a:ln w="25400">
            <a:solidFill>
              <a:srgbClr val="07294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560320"/>
            <a:ext cx="1691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draft</a:t>
            </a:r>
            <a:endParaRPr lang="en-US" sz="150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 your edits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395728" y="2825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788920" y="2148840"/>
            <a:ext cx="2148840" cy="1737360"/>
          </a:xfrm>
          <a:prstGeom prst="diamond">
            <a:avLst/>
          </a:prstGeom>
          <a:solidFill>
            <a:srgbClr val="FFFFFF"/>
          </a:solidFill>
          <a:ln w="25400">
            <a:solidFill>
              <a:srgbClr val="00669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63240" y="2468880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Verified?</a:t>
            </a:r>
            <a:endParaRPr lang="en-US" sz="13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facts, numbers,</a:t>
            </a:r>
            <a:endParaRPr lang="en-US" sz="13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citations confirmed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983480" y="2825496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→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532120" y="2148840"/>
            <a:ext cx="2148840" cy="1737360"/>
          </a:xfrm>
          <a:prstGeom prst="diamond">
            <a:avLst/>
          </a:prstGeom>
          <a:solidFill>
            <a:srgbClr val="FFFFFF"/>
          </a:solidFill>
          <a:ln w="25400">
            <a:solidFill>
              <a:srgbClr val="00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806440" y="2468880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Disclosed?</a:t>
            </a:r>
            <a:endParaRPr lang="en-US" sz="13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use noted</a:t>
            </a:r>
            <a:endParaRPr lang="en-US" sz="13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expected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7726680" y="2825496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→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275320" y="2148840"/>
            <a:ext cx="2148840" cy="1737360"/>
          </a:xfrm>
          <a:prstGeom prst="diamond">
            <a:avLst/>
          </a:prstGeom>
          <a:solidFill>
            <a:srgbClr val="FFFFFF"/>
          </a:solidFill>
          <a:ln w="25400">
            <a:solidFill>
              <a:srgbClr val="0066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49640" y="2468880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Yours?</a:t>
            </a:r>
            <a:endParaRPr lang="en-US" sz="13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says what you mean,</a:t>
            </a:r>
            <a:endParaRPr lang="en-US" sz="13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voice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0469880" y="2825496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→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1045952" y="2633472"/>
            <a:ext cx="777240" cy="777240"/>
          </a:xfrm>
          <a:prstGeom prst="ellipse">
            <a:avLst/>
          </a:prstGeom>
          <a:solidFill>
            <a:srgbClr val="FFC600"/>
          </a:solidFill>
          <a:ln/>
        </p:spPr>
      </p:sp>
      <p:sp>
        <p:nvSpPr>
          <p:cNvPr id="18" name="Text 16"/>
          <p:cNvSpPr/>
          <p:nvPr/>
        </p:nvSpPr>
        <p:spPr>
          <a:xfrm>
            <a:off x="11045952" y="2633472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1554480" y="4206240"/>
            <a:ext cx="7818120" cy="0"/>
          </a:xfrm>
          <a:prstGeom prst="line">
            <a:avLst/>
          </a:prstGeom>
          <a:noFill/>
          <a:ln w="22225">
            <a:solidFill>
              <a:srgbClr val="971B2F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1554480" y="3520440"/>
            <a:ext cx="0" cy="685800"/>
          </a:xfrm>
          <a:prstGeom prst="line">
            <a:avLst/>
          </a:prstGeom>
          <a:noFill/>
          <a:ln w="22225">
            <a:solidFill>
              <a:srgbClr val="971B2F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9372600" y="3566160"/>
            <a:ext cx="0" cy="640080"/>
          </a:xfrm>
          <a:prstGeom prst="line">
            <a:avLst/>
          </a:prstGeom>
          <a:noFill/>
          <a:ln w="22225">
            <a:solidFill>
              <a:srgbClr val="971B2F"/>
            </a:solidFill>
            <a:prstDash val="dash"/>
          </a:ln>
        </p:spPr>
      </p:sp>
      <p:sp>
        <p:nvSpPr>
          <p:cNvPr id="22" name="Text 20"/>
          <p:cNvSpPr/>
          <p:nvPr/>
        </p:nvSpPr>
        <p:spPr>
          <a:xfrm>
            <a:off x="3200400" y="42976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71B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“no” → it goes back — it's not ready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05840" y="1234440"/>
            <a:ext cx="1371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dirty="0">
                <a:solidFill>
                  <a:srgbClr val="FFC6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1097280" y="2377440"/>
            <a:ext cx="9601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you can’t open it, you can’t cite it.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143000" y="3931920"/>
            <a:ext cx="41148" cy="777240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97764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rule worth keeping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every AI-supplied figure as unverified until you’ve confirmed it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29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23317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C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85800" y="2697480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Hands-On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657600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3840480"/>
            <a:ext cx="8778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D2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worked examples in Office, then one real task in ChatGPT Edu. Demo files are on the workshop page.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1 · ~19 MIN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Microsoft 365 Copilot in Office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69164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the track that matches your week. Each has a demo file if you didn't bring your own — the next three slides walk through one worked example per track.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85800" y="2514600"/>
            <a:ext cx="343204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86968" y="267919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Track A — Word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886968" y="3099816"/>
            <a:ext cx="302971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Research: turn a study description into a lay summary for a community advisory board, then draft a next-steps section.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64736" y="2514600"/>
            <a:ext cx="343204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5904" y="267919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0669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Track B — Outlook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4565904" y="3099816"/>
            <a:ext cx="302971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Teaching/committee: pull the decisions and action items out of a 6-message curriculum-committee thread, then draft the reply.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43672" y="2514600"/>
            <a:ext cx="343204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244840" y="267919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B78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Track C — Excel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8244840" y="3099816"/>
            <a:ext cx="302971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Admin: summarize a seminar-attendance sheet, flag high cost-per-attendee rows with a formula, chart the trend.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WORKED EXAMPLE · TRACK A · WORD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Research: From Study Aims to Lay Summary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783080"/>
            <a:ext cx="5760720" cy="36576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920240"/>
            <a:ext cx="539496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 FILE · WORKSHOP2_DEMO_STUDYDESCRIPTION.DOCX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Pedestrian injuries remain a leading cause of traffic death in U.S. cities, and risk is concentrated at a small share of intersections. This study will link citywide crash records with street-level imagery to identify built-environment features — crossing distance, vehicle speeds, lighting, signal timing — associated with severe pedestrian injury at signalized intersections. Results will produce a ranked list of modifiable intersection features for city transportation partners…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766560" y="178308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94576" y="185623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 · SUMMARIZE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 this document in 5 bullet points for a project status update.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766560" y="306324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94576" y="313639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 · REWRITE FOR AN AUDIENCE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Rewrite the first paragraph for a community advisory board — no jargon, 8th-grade reading level, 4 sentences.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766560" y="434340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94576" y="441655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 · DRAFT NEW CONTENT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Draft a short “Next Steps” section: one paragraph, three concrete steps, active voice.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85800" y="5623560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 does the lay version keep the numbers accurate? That's your verify step.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WORKED EXAMPLE · TRACK B · OUTLOOK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Committee Thread: Decisions &amp; the Reply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783080"/>
            <a:ext cx="5760720" cy="36576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920240"/>
            <a:ext cx="539496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 FILE · WORKSHOP2_DEMO_EMAILTHREAD.DOCX (6 MESSAGES, EXCERPT)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 Rivera: …proposing we move EPI 570 to fall and add the data-visualization module. Thoughts before Friday?</a:t>
            </a:r>
            <a:endParaRPr lang="en-US" sz="900" dirty="0"/>
          </a:p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J. Chen: Fall works if the lab sections don't collide with BST 555. Also — who owns the syllabus update?</a:t>
            </a:r>
            <a:endParaRPr lang="en-US" sz="900" dirty="0"/>
          </a:p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 Rivera: Agreed on fall, pending the registrar check. Syllabus update: can you take it, with a July 20 draft?</a:t>
            </a:r>
            <a:endParaRPr lang="en-US" sz="900" dirty="0"/>
          </a:p>
          <a:p>
            <a:pPr indent="0" marL="0">
              <a:buNone/>
            </a:pPr>
            <a:r>
              <a:rPr lang="en-US" sz="1150" i="1" dirty="0">
                <a:solidFill>
                  <a:srgbClr val="5A657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+ 3 more messages…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766560" y="178308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94576" y="185623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 · SUMMARIZE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 this thread. List every decision made and every open question.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766560" y="306324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94576" y="313639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 · STRUCTURE IT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List the action items as a table: owner, task, due date.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766560" y="434340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94576" y="441655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 · DRAFT THE REPLY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Draft a reply confirming I'll have the syllabus draft ready by July 20 — concise and friendly, two sentences.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85800" y="5623560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 did it invent a decision that was never actually made? Threads are where AI over-summarizes.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WORKED EXAMPLE · TRACK C · EXCEL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Admin: Seminar Attendance &amp; Spend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78308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 FILE · WORKSHOP2_DEMO_SEMINARATTENDANCE.XLSX (30 ROWS, EXCERPT)</a:t>
            </a:r>
            <a:endParaRPr lang="en-US" sz="9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148840"/>
          <a:ext cx="57607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103120"/>
                <a:gridCol w="1143000"/>
                <a:gridCol w="114300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Month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29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Department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29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Attendees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29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Cost ($)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294D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 2025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EOH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34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310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 2025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 &amp; Biostat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51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445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Oct 2025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EOH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402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Oct 2025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HMP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295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</a:tr>
              <a:tr h="384048">
                <a:tc gridSpan="4"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i="1" dirty="0">
                          <a:solidFill>
                            <a:srgbClr val="5A657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… Sep–Jun, three departments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6766560" y="178308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94576" y="185623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 · SUMMARIZE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 this data. What stands out?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766560" y="306324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94576" y="313639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 · FORMULA IN PLAIN LANGUAGE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 a column that flags rows where cost per attendee is over $12.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6766560" y="434340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894576" y="441655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 · CHART IT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Suggest a chart showing the attendance trend by department across the year.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685800" y="5623560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 check the flag formula against one row by hand before you trust the column.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2 · ~13 MIN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ChatGPT Edu: Anatomy of a Working Prompt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64592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one task you actually need this week. Structure the prompt with PTCF — here it is filled in for the lay-summary task: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85800" y="2240280"/>
            <a:ext cx="1737360" cy="731520"/>
          </a:xfrm>
          <a:prstGeom prst="rect">
            <a:avLst/>
          </a:prstGeom>
          <a:solidFill>
            <a:srgbClr val="07294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2240280"/>
            <a:ext cx="1737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2423160" y="2240280"/>
            <a:ext cx="905256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06040" y="224028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 are a research coordinator at a school of public health.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85800" y="3108960"/>
            <a:ext cx="1737360" cy="731520"/>
          </a:xfrm>
          <a:prstGeom prst="rect">
            <a:avLst/>
          </a:prstGeom>
          <a:solidFill>
            <a:srgbClr val="006699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3108960"/>
            <a:ext cx="1737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2423160" y="3108960"/>
            <a:ext cx="905256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06040" y="310896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Write a 150-word lay summary of the study description below.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85800" y="3977640"/>
            <a:ext cx="1737360" cy="731520"/>
          </a:xfrm>
          <a:prstGeom prst="rect">
            <a:avLst/>
          </a:prstGeom>
          <a:solidFill>
            <a:srgbClr val="B78900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977640"/>
            <a:ext cx="1737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2423160" y="3977640"/>
            <a:ext cx="905256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06040" y="397764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Audience: a community advisory board. No jargon; they care about what changes in their neighborhood.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85800" y="4846320"/>
            <a:ext cx="1737360" cy="731520"/>
          </a:xfrm>
          <a:prstGeom prst="rect">
            <a:avLst/>
          </a:prstGeom>
          <a:solidFill>
            <a:srgbClr val="971B2F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4846320"/>
            <a:ext cx="1737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2423160" y="4846320"/>
            <a:ext cx="905256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606040" y="484632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One paragraph, 8th-grade reading level, end with a one-sentence takeaway.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WORKED EXAMPLE · CHATGPT EDU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Summarize-Then-Act: Abstracts to Team Email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783080"/>
            <a:ext cx="5760720" cy="36576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920240"/>
            <a:ext cx="539496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 FILE · WORKSHOP2_DEMO_ABSTRACTS.DOCX (3 SHORT ABSTRACTS, EXCERPT)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Abstract 1. A citywide study of nighttime pedestrian crashes and street lighting upgrades…</a:t>
            </a:r>
            <a:endParaRPr lang="en-US" sz="900" dirty="0"/>
          </a:p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Abstract 2. Speed-limit reductions on urban arterials and severe-injury rates…</a:t>
            </a:r>
            <a:endParaRPr lang="en-US" sz="900" dirty="0"/>
          </a:p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Abstract 3. Computer-vision audit of crosswalk quality across 2,000 intersections…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766560" y="178308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94576" y="185623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PROMPT, TWO PRODUCTS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 each abstract as one row of a table: population, method, key finding. Then draft a 3-sentence email to my research team on what these mean for our streetlight and injury analysis.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766560" y="3063240"/>
            <a:ext cx="4709160" cy="11430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94576" y="3136392"/>
            <a:ext cx="4453128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PATTERN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 [material], then [the thing you'd do next with it].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85800" y="5623560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step takes you from raw material to a product you can nearly send. “Make it a table” works on anything with structure.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YOU'LL LEAVE WITH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Agenda &amp; Objectives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965960"/>
            <a:ext cx="347472" cy="347472"/>
          </a:xfrm>
          <a:prstGeom prst="ellipse">
            <a:avLst/>
          </a:prstGeom>
          <a:solidFill>
            <a:srgbClr val="FFC600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9659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93852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 which recurring tasks are good candidates for AI.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85800" y="2715768"/>
            <a:ext cx="347472" cy="347472"/>
          </a:xfrm>
          <a:prstGeom prst="ellipse">
            <a:avLst/>
          </a:prstGeom>
          <a:solidFill>
            <a:srgbClr val="FFC600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7157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6883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Microsoft 365 Copilot in Word, Outlook, and Excel — with three worked examples.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85800" y="3465576"/>
            <a:ext cx="347472" cy="347472"/>
          </a:xfrm>
          <a:prstGeom prst="ellipse">
            <a:avLst/>
          </a:prstGeom>
          <a:solidFill>
            <a:srgbClr val="FFC600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46557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438144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ChatGPT Edu and Copilot Chat to work faster.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85800" y="4215384"/>
            <a:ext cx="347472" cy="347472"/>
          </a:xfrm>
          <a:prstGeom prst="ellipse">
            <a:avLst/>
          </a:prstGeom>
          <a:solidFill>
            <a:srgbClr val="FFC600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421538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187952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 small prompt recipe you can reuse.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5800" y="4965192"/>
            <a:ext cx="347472" cy="347472"/>
          </a:xfrm>
          <a:prstGeom prst="ellipse">
            <a:avLst/>
          </a:prstGeom>
          <a:solidFill>
            <a:srgbClr val="FFC600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496519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234440" y="493776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Verify, disclose, and avoid over-reliance on AI.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SETTLE FOR DRAFT ONE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Iterate: Three Rounds Beats One Perfect Prompt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828800"/>
            <a:ext cx="1371600" cy="960120"/>
          </a:xfrm>
          <a:prstGeom prst="rect">
            <a:avLst/>
          </a:prstGeom>
          <a:solidFill>
            <a:srgbClr val="07294D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828800"/>
            <a:ext cx="1371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057400" y="1828800"/>
            <a:ext cx="63093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194560" y="1828800"/>
            <a:ext cx="6035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[the PTCF prompt from the last slide]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8366760" y="1828800"/>
            <a:ext cx="3108960" cy="96012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03920" y="182880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 is usable but generic — reads like anyone could have written it.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85800" y="2971800"/>
            <a:ext cx="1371600" cy="960120"/>
          </a:xfrm>
          <a:prstGeom prst="rect">
            <a:avLst/>
          </a:prstGeom>
          <a:solidFill>
            <a:srgbClr val="07294D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2971800"/>
            <a:ext cx="1371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2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057400" y="2971800"/>
            <a:ext cx="63093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194560" y="2971800"/>
            <a:ext cx="6035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Cut it to half the length. Make the findings column quantitative — effect sizes, not adjectives.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366760" y="2971800"/>
            <a:ext cx="3108960" cy="96012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03920" y="297180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Tighter, more specific. Numbers now need your verification.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85800" y="4114800"/>
            <a:ext cx="1371600" cy="960120"/>
          </a:xfrm>
          <a:prstGeom prst="rect">
            <a:avLst/>
          </a:prstGeom>
          <a:solidFill>
            <a:srgbClr val="07294D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4114800"/>
            <a:ext cx="1371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3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057400" y="4114800"/>
            <a:ext cx="63093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194560" y="4114800"/>
            <a:ext cx="6035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 a column rating each study's relevance to our project, 1–3, with a one-phrase justification.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8366760" y="4114800"/>
            <a:ext cx="3108960" cy="96012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03920" y="411480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it's doing analysis for you to react to — you accept, reject, or correct.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85800" y="5532120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do the final edit yourself. What you changed is the part that needed your expertise.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WHAT WORKED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a Reusable Recipe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69164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a prompt works, strip the specifics and leave placeholders. Keep these in a running note — next week you fill in blanks instead of starting over.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85800" y="2468880"/>
            <a:ext cx="10789920" cy="9144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3816" y="2542032"/>
            <a:ext cx="10533888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TEMPLATE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 are a [role]. [Task]. Context: [audience, purpose, constraints]. Format: [structure, length, tone].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85800" y="3520440"/>
            <a:ext cx="10789920" cy="100584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13816" y="3593592"/>
            <a:ext cx="1053388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RECIPE · LAY SUMMARY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 are a research coordinator. Write a [length] lay summary of the text below. Context: audience is [group]; no jargon. Format: one paragraph, 8th-grade level, end with a one-sentence takeaway.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685800" y="4663440"/>
            <a:ext cx="10789920" cy="91440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3816" y="4736592"/>
            <a:ext cx="10533888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RECIPE · THREAD TRIAGE</a:t>
            </a:r>
            <a:endParaRPr lang="en-US" sz="900" dirty="0"/>
          </a:p>
          <a:p>
            <a:pPr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Summarize this thread. Decisions made, open questions, and action items as a table (owner, task, due date).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WRAP-UP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Take Away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82880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365 Copilot for work inside Office files; Copilot Chat for protected web chat; ChatGPT Edu for open drafting and reusable assistants.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win is the first draft and the summary — you keep the judgment and both ends of the task.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the 60-second check before anything counts: verified, disclosed, yours.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the prompts that work as reusable recipes.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Workshop 3: save two prompt recipes you'd actually reuse. We'll turn shared recipes into team tools.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729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548640"/>
            <a:ext cx="265176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21792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Drexel University</a:t>
            </a:r>
            <a:endParaRPr lang="en-US" sz="14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85800" y="265176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C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85800" y="301752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&amp; Discussion</a:t>
            </a:r>
            <a:endParaRPr lang="en-US" sz="5200" dirty="0"/>
          </a:p>
        </p:txBody>
      </p:sp>
      <p:sp>
        <p:nvSpPr>
          <p:cNvPr id="6" name="Shape 4"/>
          <p:cNvSpPr/>
          <p:nvPr/>
        </p:nvSpPr>
        <p:spPr>
          <a:xfrm>
            <a:off x="685800" y="4114800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4297680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D2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Next: Workshop 3 — Collaboration on Projects. Shared Projects, custom GPTs, and a team prompt library.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589788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Alex Quistberg, PhD, MPH</a:t>
            </a:r>
            <a:endParaRPr lang="en-US" sz="1400" dirty="0"/>
          </a:p>
          <a:p>
            <a:pPr indent="0" marL="0">
              <a:buNone/>
            </a:pPr>
            <a:r>
              <a:rPr lang="en-US" sz="1150" dirty="0">
                <a:solidFill>
                  <a:srgbClr val="9FB3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daq26@drexel.edu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903720" y="61264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9FB3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Department of Environmental &amp; Occupational Health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29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23317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C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85800" y="2697480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AI Fits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657600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3840480"/>
            <a:ext cx="8778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D2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biggest time savings come from the repetitive middle of a task.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SHAPE OF A TASK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Takes the Middle — You Keep Both Ends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2606040"/>
            <a:ext cx="2651760" cy="1645920"/>
          </a:xfrm>
          <a:prstGeom prst="roundRect">
            <a:avLst>
              <a:gd name="adj" fmla="val 3889"/>
            </a:avLst>
          </a:prstGeom>
          <a:solidFill>
            <a:srgbClr val="FFFFFF"/>
          </a:solidFill>
          <a:ln w="28575">
            <a:solidFill>
              <a:srgbClr val="07294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69748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frame it</a:t>
            </a:r>
            <a:endParaRPr lang="en-US" sz="170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the task?</a:t>
            </a:r>
            <a:endParaRPr lang="en-US" sz="170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who's the audience?</a:t>
            </a:r>
            <a:endParaRPr lang="en-US" sz="170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“done” look like?</a:t>
            </a:r>
            <a:endParaRPr lang="en-US" sz="1700" dirty="0"/>
          </a:p>
          <a:p>
            <a:pPr algn="ctr" indent="0" marL="0">
              <a:buNone/>
            </a:pPr>
            <a:endParaRPr lang="en-US" sz="1700" dirty="0"/>
          </a:p>
          <a:p>
            <a:pPr algn="ctr" indent="0" marL="0">
              <a:buNone/>
            </a:pPr>
            <a:r>
              <a:rPr lang="en-US" sz="10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JUDGMENT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383280" y="3520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3840480" y="2286000"/>
            <a:ext cx="4480560" cy="2286000"/>
          </a:xfrm>
          <a:prstGeom prst="roundRect">
            <a:avLst>
              <a:gd name="adj" fmla="val 2800"/>
            </a:avLst>
          </a:prstGeom>
          <a:solidFill>
            <a:srgbClr val="FFF7DC"/>
          </a:solidFill>
          <a:ln w="38100">
            <a:solidFill>
              <a:srgbClr val="FFC6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023360" y="2423160"/>
            <a:ext cx="4114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drafts the repetitive middle</a:t>
            </a:r>
            <a:endParaRPr lang="en-US" sz="180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draft · summary · recap</a:t>
            </a:r>
            <a:endParaRPr lang="en-US" sz="180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reformat · restructure · “make this clearer”</a:t>
            </a:r>
            <a:endParaRPr lang="en-US" sz="180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from text · plain-language rewrite</a:t>
            </a:r>
            <a:endParaRPr lang="en-US" sz="1800" dirty="0"/>
          </a:p>
          <a:p>
            <a:pPr algn="ctr" indent="0" marL="0">
              <a:buNone/>
            </a:pPr>
            <a:endParaRPr lang="en-US" sz="1800" dirty="0"/>
          </a:p>
          <a:p>
            <a:pPr algn="ctr" indent="0" marL="0">
              <a:buNone/>
            </a:pPr>
            <a:r>
              <a:rPr lang="en-US" sz="1050" b="1" spc="150" kern="0" dirty="0">
                <a:solidFill>
                  <a:srgbClr val="971B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FAST, TIRELESS — AND UNVERIFIED</a:t>
            </a:r>
            <a:endParaRPr lang="en-US" sz="1800" dirty="0"/>
          </a:p>
          <a:p>
            <a:pPr algn="ctr" indent="0" marL="0">
              <a:buNone/>
            </a:pPr>
            <a:r>
              <a:rPr lang="en-US" sz="11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where the hours go every week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366760" y="3520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8823960" y="2606040"/>
            <a:ext cx="2651760" cy="1645920"/>
          </a:xfrm>
          <a:prstGeom prst="roundRect">
            <a:avLst>
              <a:gd name="adj" fmla="val 3889"/>
            </a:avLst>
          </a:prstGeom>
          <a:solidFill>
            <a:srgbClr val="FFFFFF"/>
          </a:solidFill>
          <a:ln w="28575">
            <a:solidFill>
              <a:srgbClr val="07294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961120" y="269748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finish it</a:t>
            </a:r>
            <a:endParaRPr lang="en-US" sz="170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facts &amp; numbers</a:t>
            </a:r>
            <a:endParaRPr lang="en-US" sz="170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restore your voice</a:t>
            </a:r>
            <a:endParaRPr lang="en-US" sz="170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 your name to it</a:t>
            </a:r>
            <a:endParaRPr lang="en-US" sz="1700" dirty="0"/>
          </a:p>
          <a:p>
            <a:pPr algn="ctr" indent="0" marL="0">
              <a:buNone/>
            </a:pPr>
            <a:endParaRPr lang="en-US" sz="1700" dirty="0"/>
          </a:p>
          <a:p>
            <a:pPr algn="ctr" indent="0" marL="0">
              <a:buNone/>
            </a:pPr>
            <a:r>
              <a:rPr lang="en-US" sz="1000" b="1" spc="15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ACCOUNTABILITY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85800" y="5074920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target is not automation — it's a faster first draft that you review.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TOOL, WHEN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Tools, Three Jobs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920240"/>
            <a:ext cx="3432048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86968" y="208483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Microsoft 365 Copilot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886968" y="2505456"/>
            <a:ext cx="3029712" cy="2359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when the work is already in a Microsoft file — a Word doc to rewrite, an Outlook thread to summarize, an Excel sheet to analyze. Sees the file you're in; respects Microsoft 365 permissions.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64736" y="1920240"/>
            <a:ext cx="3432048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65904" y="208483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0669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Copilot Chat (EDP)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4565904" y="2505456"/>
            <a:ext cx="3029712" cy="2359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Protected web-based drafting, summarizing, and brainstorming with Enterprise Data Protection — when you don't need a reusable GPT.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043672" y="1920240"/>
            <a:ext cx="3432048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3D4"/>
            </a:solidFill>
            <a:prstDash val="solid"/>
          </a:ln>
          <a:effectLst>
            <a:outerShdw sx="100000" sy="100000" kx="0" ky="0" algn="bl" rotWithShape="0" blurRad="63500" dist="25400" dir="27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244840" y="2084832"/>
            <a:ext cx="3029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B78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ChatGPT Edu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8244840" y="2505456"/>
            <a:ext cx="3029712" cy="2359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Open-ended drafting, summarizing pasted text, file analysis, and reusable assistants. Use GPT-5.5 when it appears in your model picker; otherwise the current default.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BORING, PRACTICAL CHOICE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Pick the Tool by Where the Work Lives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4480560" y="1691640"/>
            <a:ext cx="3200400" cy="502920"/>
          </a:xfrm>
          <a:prstGeom prst="roundRect">
            <a:avLst>
              <a:gd name="adj" fmla="val 49091"/>
            </a:avLst>
          </a:prstGeom>
          <a:solidFill>
            <a:srgbClr val="07294D"/>
          </a:solidFill>
          <a:ln/>
        </p:spPr>
      </p:sp>
      <p:sp>
        <p:nvSpPr>
          <p:cNvPr id="6" name="Text 4"/>
          <p:cNvSpPr/>
          <p:nvPr/>
        </p:nvSpPr>
        <p:spPr>
          <a:xfrm>
            <a:off x="4480560" y="169164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does the work live?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2103120" y="2231136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A6571"/>
                </a:solidFill>
              </a:rPr>
              <a:t>↓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85800" y="2542032"/>
            <a:ext cx="3200400" cy="64008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254203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in an Office file: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 · Outlook · Excel · Teams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103120" y="3200400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A6571"/>
                </a:solidFill>
              </a:rPr>
              <a:t>↓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85800" y="3511296"/>
            <a:ext cx="3200400" cy="1051560"/>
          </a:xfrm>
          <a:prstGeom prst="roundRect">
            <a:avLst>
              <a:gd name="adj" fmla="val 6957"/>
            </a:avLst>
          </a:prstGeom>
          <a:solidFill>
            <a:srgbClr val="07294D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3602736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Microsoft 365 Copilot</a:t>
            </a:r>
            <a:endParaRPr lang="en-US" sz="165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C7D2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 inside the file you have open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5897880" y="2231136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A6571"/>
                </a:solidFill>
              </a:rPr>
              <a:t>↓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480560" y="2542032"/>
            <a:ext cx="3200400" cy="64008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0" y="254203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protected web chat —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draft, summarize, brainstorm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897880" y="3200400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A6571"/>
                </a:solidFill>
              </a:rPr>
              <a:t>↓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480560" y="3511296"/>
            <a:ext cx="3200400" cy="1051560"/>
          </a:xfrm>
          <a:prstGeom prst="roundRect">
            <a:avLst>
              <a:gd name="adj" fmla="val 6957"/>
            </a:avLst>
          </a:prstGeom>
          <a:solidFill>
            <a:srgbClr val="006699"/>
          </a:solidFill>
          <a:ln/>
        </p:spPr>
      </p:sp>
      <p:sp>
        <p:nvSpPr>
          <p:cNvPr id="18" name="Text 16"/>
          <p:cNvSpPr/>
          <p:nvPr/>
        </p:nvSpPr>
        <p:spPr>
          <a:xfrm>
            <a:off x="4617720" y="3602736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Copilot Chat (EDP)</a:t>
            </a:r>
            <a:endParaRPr lang="en-US" sz="165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D2E4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data protection, no setup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9692640" y="2231136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A6571"/>
                </a:solidFill>
              </a:rPr>
              <a:t>↓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275320" y="2542032"/>
            <a:ext cx="3200400" cy="640080"/>
          </a:xfrm>
          <a:prstGeom prst="rect">
            <a:avLst/>
          </a:prstGeom>
          <a:solidFill>
            <a:srgbClr val="F5F6F7"/>
          </a:solidFill>
          <a:ln w="12700">
            <a:solidFill>
              <a:srgbClr val="D0D3D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66760" y="254203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drafting · file analysis ·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reusable assistant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692640" y="3200400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A6571"/>
                </a:solidFill>
              </a:rPr>
              <a:t>↓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275320" y="3511296"/>
            <a:ext cx="3200400" cy="1051560"/>
          </a:xfrm>
          <a:prstGeom prst="roundRect">
            <a:avLst>
              <a:gd name="adj" fmla="val 6957"/>
            </a:avLst>
          </a:prstGeom>
          <a:solidFill>
            <a:srgbClr val="B78900"/>
          </a:solidFill>
          <a:ln/>
        </p:spPr>
      </p:sp>
      <p:sp>
        <p:nvSpPr>
          <p:cNvPr id="24" name="Text 22"/>
          <p:cNvSpPr/>
          <p:nvPr/>
        </p:nvSpPr>
        <p:spPr>
          <a:xfrm>
            <a:off x="8412480" y="3602736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ChatGPT Edu</a:t>
            </a:r>
            <a:endParaRPr lang="en-US" sz="165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EB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GPT-5.5 · files · projects · custom GPTs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685800" y="5029200"/>
            <a:ext cx="10789920" cy="475488"/>
          </a:xfrm>
          <a:prstGeom prst="rect">
            <a:avLst/>
          </a:prstGeom>
          <a:solidFill>
            <a:srgbClr val="F9EDEF"/>
          </a:solidFill>
          <a:ln w="15875">
            <a:solidFill>
              <a:srgbClr val="971B2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5029200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971B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three: match the task to Drexel's data classification before you paste anything.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YOUR CANDIDATES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Makes a Good AI Task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Shape 3"/>
          <p:cNvSpPr/>
          <p:nvPr/>
        </p:nvSpPr>
        <p:spPr>
          <a:xfrm>
            <a:off x="1554480" y="1783080"/>
            <a:ext cx="4480560" cy="1920240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6" name="Shape 4"/>
          <p:cNvSpPr/>
          <p:nvPr/>
        </p:nvSpPr>
        <p:spPr>
          <a:xfrm>
            <a:off x="6035040" y="1783080"/>
            <a:ext cx="4480560" cy="1920240"/>
          </a:xfrm>
          <a:prstGeom prst="rect">
            <a:avLst/>
          </a:prstGeom>
          <a:solidFill>
            <a:srgbClr val="E9F1F6"/>
          </a:solidFill>
          <a:ln/>
        </p:spPr>
      </p:sp>
      <p:sp>
        <p:nvSpPr>
          <p:cNvPr id="7" name="Shape 5"/>
          <p:cNvSpPr/>
          <p:nvPr/>
        </p:nvSpPr>
        <p:spPr>
          <a:xfrm>
            <a:off x="1554480" y="3703320"/>
            <a:ext cx="4480560" cy="1920240"/>
          </a:xfrm>
          <a:prstGeom prst="rect">
            <a:avLst/>
          </a:prstGeom>
          <a:solidFill>
            <a:srgbClr val="F5F6F7"/>
          </a:solidFill>
          <a:ln/>
        </p:spPr>
      </p:sp>
      <p:sp>
        <p:nvSpPr>
          <p:cNvPr id="8" name="Shape 6"/>
          <p:cNvSpPr/>
          <p:nvPr/>
        </p:nvSpPr>
        <p:spPr>
          <a:xfrm>
            <a:off x="6035040" y="3703320"/>
            <a:ext cx="4480560" cy="1920240"/>
          </a:xfrm>
          <a:prstGeom prst="rect">
            <a:avLst/>
          </a:prstGeom>
          <a:solidFill>
            <a:srgbClr val="FFF7DC"/>
          </a:solidFill>
          <a:ln/>
        </p:spPr>
      </p:sp>
      <p:sp>
        <p:nvSpPr>
          <p:cNvPr id="9" name="Shape 7"/>
          <p:cNvSpPr/>
          <p:nvPr/>
        </p:nvSpPr>
        <p:spPr>
          <a:xfrm>
            <a:off x="1554480" y="3703320"/>
            <a:ext cx="89611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6035040" y="1783080"/>
            <a:ext cx="0" cy="3840480"/>
          </a:xfrm>
          <a:prstGeom prst="line">
            <a:avLst/>
          </a:prstGeom>
          <a:noFill/>
          <a:ln w="12700">
            <a:solidFill>
              <a:srgbClr val="D0D3D4"/>
            </a:solidFill>
            <a:prstDash val="dash"/>
          </a:ln>
        </p:spPr>
      </p:sp>
      <p:sp>
        <p:nvSpPr>
          <p:cNvPr id="11" name="Shape 9"/>
          <p:cNvSpPr/>
          <p:nvPr/>
        </p:nvSpPr>
        <p:spPr>
          <a:xfrm>
            <a:off x="1554480" y="5623560"/>
            <a:ext cx="8961120" cy="0"/>
          </a:xfrm>
          <a:prstGeom prst="line">
            <a:avLst/>
          </a:prstGeom>
          <a:noFill/>
          <a:ln w="25400">
            <a:solidFill>
              <a:srgbClr val="1C253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554480" y="1783080"/>
            <a:ext cx="0" cy="3840480"/>
          </a:xfrm>
          <a:prstGeom prst="line">
            <a:avLst/>
          </a:prstGeom>
          <a:noFill/>
          <a:ln w="25400">
            <a:solidFill>
              <a:srgbClr val="1C25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63440" y="5715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often you do it →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 rot="16200000">
            <a:off x="-320040" y="3566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of an error →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554480" y="1892808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+ HIGH STAKES</a:t>
            </a:r>
            <a:endParaRPr lang="en-US" sz="1150" dirty="0"/>
          </a:p>
          <a:p>
            <a:pPr algn="ctr" indent="0" marL="0">
              <a:buNone/>
            </a:pPr>
            <a:r>
              <a:rPr lang="en-US" sz="105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it yourself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035040" y="1892808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FREQUENT + HIGH STAKES</a:t>
            </a:r>
            <a:endParaRPr lang="en-US" sz="1150" dirty="0"/>
          </a:p>
          <a:p>
            <a:pPr algn="ctr" indent="0" marL="0">
              <a:buNone/>
            </a:pPr>
            <a:r>
              <a:rPr lang="en-US" sz="1050" i="1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assists — verify every claim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554480" y="3813048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+ LOW STAKES</a:t>
            </a:r>
            <a:endParaRPr lang="en-US" sz="1150" dirty="0"/>
          </a:p>
          <a:p>
            <a:pPr algn="ctr" indent="0" marL="0">
              <a:buNone/>
            </a:pPr>
            <a:r>
              <a:rPr lang="en-US" sz="105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fine, but small payoff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035040" y="3813048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78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FREQUENT + LOW STAKES</a:t>
            </a:r>
            <a:endParaRPr lang="en-US" sz="1150" dirty="0"/>
          </a:p>
          <a:p>
            <a:pPr algn="ctr" indent="0" marL="0">
              <a:buNone/>
            </a:pPr>
            <a:r>
              <a:rPr lang="en-US" sz="1050" i="1" dirty="0">
                <a:solidFill>
                  <a:srgbClr val="B78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sweet spot — AI first drafts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412480" y="4709160"/>
            <a:ext cx="146304" cy="146304"/>
          </a:xfrm>
          <a:prstGeom prst="ellipse">
            <a:avLst/>
          </a:prstGeom>
          <a:solidFill>
            <a:srgbClr val="FFC600"/>
          </a:solidFill>
          <a:ln w="15875">
            <a:solidFill>
              <a:srgbClr val="B789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95360" y="465429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 recaps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7315200" y="5074920"/>
            <a:ext cx="146304" cy="146304"/>
          </a:xfrm>
          <a:prstGeom prst="ellipse">
            <a:avLst/>
          </a:prstGeom>
          <a:solidFill>
            <a:srgbClr val="FFC600"/>
          </a:solidFill>
          <a:ln w="15875">
            <a:solidFill>
              <a:srgbClr val="B789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0" y="502005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updates &amp; announcements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675120" y="4389120"/>
            <a:ext cx="146304" cy="146304"/>
          </a:xfrm>
          <a:prstGeom prst="ellipse">
            <a:avLst/>
          </a:prstGeom>
          <a:solidFill>
            <a:srgbClr val="FFC600"/>
          </a:solidFill>
          <a:ln w="15875">
            <a:solidFill>
              <a:srgbClr val="B789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0" y="433425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reformatting notes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955280" y="2560320"/>
            <a:ext cx="146304" cy="146304"/>
          </a:xfrm>
          <a:prstGeom prst="ellipse">
            <a:avLst/>
          </a:prstGeom>
          <a:solidFill>
            <a:srgbClr val="006699"/>
          </a:solidFill>
          <a:ln/>
        </p:spPr>
      </p:sp>
      <p:sp>
        <p:nvSpPr>
          <p:cNvPr id="26" name="Text 24"/>
          <p:cNvSpPr/>
          <p:nvPr/>
        </p:nvSpPr>
        <p:spPr>
          <a:xfrm>
            <a:off x="8138160" y="250545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manuscript &amp; report drafts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766560" y="3017520"/>
            <a:ext cx="146304" cy="146304"/>
          </a:xfrm>
          <a:prstGeom prst="ellipse">
            <a:avLst/>
          </a:prstGeom>
          <a:solidFill>
            <a:srgbClr val="006699"/>
          </a:solidFill>
          <a:ln/>
        </p:spPr>
      </p:sp>
      <p:sp>
        <p:nvSpPr>
          <p:cNvPr id="28" name="Text 26"/>
          <p:cNvSpPr/>
          <p:nvPr/>
        </p:nvSpPr>
        <p:spPr>
          <a:xfrm>
            <a:off x="6949440" y="296265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 budget checks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2560320" y="2468880"/>
            <a:ext cx="146304" cy="146304"/>
          </a:xfrm>
          <a:prstGeom prst="ellipse">
            <a:avLst/>
          </a:prstGeom>
          <a:solidFill>
            <a:srgbClr val="971B2F"/>
          </a:solidFill>
          <a:ln/>
        </p:spPr>
      </p:sp>
      <p:sp>
        <p:nvSpPr>
          <p:cNvPr id="30" name="Text 28"/>
          <p:cNvSpPr/>
          <p:nvPr/>
        </p:nvSpPr>
        <p:spPr>
          <a:xfrm>
            <a:off x="2743200" y="241401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IRB determinations, personnel decisions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926080" y="2971800"/>
            <a:ext cx="146304" cy="146304"/>
          </a:xfrm>
          <a:prstGeom prst="ellipse">
            <a:avLst/>
          </a:prstGeom>
          <a:solidFill>
            <a:srgbClr val="971B2F"/>
          </a:solidFill>
          <a:ln/>
        </p:spPr>
      </p:sp>
      <p:sp>
        <p:nvSpPr>
          <p:cNvPr id="32" name="Text 30"/>
          <p:cNvSpPr/>
          <p:nvPr/>
        </p:nvSpPr>
        <p:spPr>
          <a:xfrm>
            <a:off x="3108960" y="291693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anything you can't verify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0066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CONCRETE CANDIDATES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85800" y="749808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Week of DSPH Work, Mapped to a Tool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389888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828800"/>
          <a:ext cx="107899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6675120"/>
                <a:gridCol w="274320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29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Task you already do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29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Where AI helps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294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294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Research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Turn a specific aims paragraph into a lay summary for a community board; summarize reviewer comments into a response checklist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Word Copilot · ChatGPT Edu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294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Research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First-pass summary of 3–5 abstracts into a comparison table for a team meeting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ChatGPT Edu (paste text)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294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Teaching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Draft a course announcement from bullet points; turn lecture notes into a study guide; tighten rubric language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Word Copilot · Copilot Chat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294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Admin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Summarize a 12-message committee thread into decisions and action items; draft the reply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Outlook Copilot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6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294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Admin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Sanity-check a small spreadsheet: totals, flags, a quick trend chart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C25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Excel Copilot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85800" y="5806440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five show up as worked examples in today's hands-on segments.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685800" y="6382512"/>
            <a:ext cx="10789920" cy="0"/>
          </a:xfrm>
          <a:prstGeom prst="line">
            <a:avLst/>
          </a:prstGeom>
          <a:noFill/>
          <a:ln w="12700">
            <a:solidFill>
              <a:srgbClr val="D0D3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580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&amp; Occupational Health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903720" y="64190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A65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Dornsife School of Public Health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29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23317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C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85800" y="2697480"/>
            <a:ext cx="10972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Ethics &amp; Governance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657600"/>
            <a:ext cx="512064" cy="50292"/>
          </a:xfrm>
          <a:prstGeom prst="rect">
            <a:avLst/>
          </a:prstGeom>
          <a:solidFill>
            <a:srgbClr val="FFC600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3840480"/>
            <a:ext cx="8778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D2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Verification, disclosure, and over-reliance — what accountability means in daily work.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2 — Workflow Enhancement — AI Workshops for DSPH</dc:title>
  <dc:subject>PptxGenJS Presentation</dc:subject>
  <dc:creator>Alex Quistberg</dc:creator>
  <cp:lastModifiedBy>Alex Quistberg</cp:lastModifiedBy>
  <cp:revision>1</cp:revision>
  <dcterms:created xsi:type="dcterms:W3CDTF">2026-07-07T16:44:28Z</dcterms:created>
  <dcterms:modified xsi:type="dcterms:W3CDTF">2026-07-07T16:44:28Z</dcterms:modified>
</cp:coreProperties>
</file>