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990600" y="838200"/>
            <a:ext cx="3442246" cy="900113"/>
          </a:xfrm>
          <a:prstGeom prst="roundRect">
            <a:avLst>
              <a:gd name="adj" fmla="val 10582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219200" y="1009650"/>
            <a:ext cx="328355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2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1219200" y="1347788"/>
            <a:ext cx="328355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spc="51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75" dirty="0"/>
          </a:p>
        </p:txBody>
      </p:sp>
      <p:sp>
        <p:nvSpPr>
          <p:cNvPr id="5" name="Text 3"/>
          <p:cNvSpPr/>
          <p:nvPr/>
        </p:nvSpPr>
        <p:spPr>
          <a:xfrm>
            <a:off x="14700498" y="838200"/>
            <a:ext cx="259690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Department of Environmental &amp; Occupational Health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90600" y="4819650"/>
            <a:ext cx="179374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288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AI WORKSHOPS FOR DSPH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90600" y="5276850"/>
            <a:ext cx="16796004" cy="201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Foundations &amp; Capabilities</a:t>
            </a:r>
            <a:endParaRPr lang="en-US" sz="7800" dirty="0"/>
          </a:p>
        </p:txBody>
      </p:sp>
      <p:sp>
        <p:nvSpPr>
          <p:cNvPr id="8" name="Shape 6"/>
          <p:cNvSpPr/>
          <p:nvPr/>
        </p:nvSpPr>
        <p:spPr>
          <a:xfrm>
            <a:off x="990600" y="7581900"/>
            <a:ext cx="857250" cy="5715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990600" y="7905750"/>
            <a:ext cx="11251853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What generative AI is, which Drexel tools to use, and how to prompt for useful results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990600" y="8820150"/>
            <a:ext cx="644087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Alex Quistberg, PhD, MPH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0600" y="9153525"/>
            <a:ext cx="64408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Associate Research Professor · Department of Environmental &amp; Occupational Health</a:t>
            </a:r>
            <a:endParaRPr lang="en-US" sz="1725" dirty="0"/>
          </a:p>
        </p:txBody>
      </p:sp>
      <p:sp>
        <p:nvSpPr>
          <p:cNvPr id="12" name="Text 10"/>
          <p:cNvSpPr/>
          <p:nvPr/>
        </p:nvSpPr>
        <p:spPr>
          <a:xfrm>
            <a:off x="14360262" y="9153525"/>
            <a:ext cx="293713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Workshop 1 · June 29, 2026</a:t>
            </a:r>
            <a:endParaRPr lang="en-US" sz="17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WHAT YOU'LL LEAVE WITH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Agenda &amp; Objectives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43975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76300" y="43975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00200" y="4459486"/>
            <a:ext cx="745998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Explain what a language model can and can’t do.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14400" y="50452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76300" y="50452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00200" y="5107186"/>
            <a:ext cx="7914442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Pick the right Drexel tool and follow the data rules.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914400" y="56929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76300" y="56929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00200" y="5754886"/>
            <a:ext cx="758734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Sign in to ChatGPT Edu and run useful prompts.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914400" y="63406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876300" y="63406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00200" y="6402586"/>
            <a:ext cx="7778234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Use a simple framework (PTCF) for better outputs.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14400" y="69883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76300" y="69883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600200" y="7050286"/>
            <a:ext cx="749566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Recognize how AI fails and who is accountable.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01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AI Is — and Isn’t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How large language models work, what they are good at, and where they go wrong.</a:t>
            </a:r>
            <a:endParaRPr lang="en-US" sz="2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THE MENTAL MODEL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Drafts, You Decide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Tools like ChatGPT and Copilot are large language models: they predict likely text from patterns in huge amounts of writing. They are strong at drafting, summarizing, rewriting, explaining, and brainstorming.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They don’t “know” facts like a database — and can state wrong things confidently (a “hallucination”).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Treat AI like a fast, well-read assistant who is sometimes wrong and never offended by edits.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You stay in the loop: AI produces a draft; you verify and decide.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TOOLS &amp; DATA RULES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Which Tool — and the Data Rule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2184946"/>
            <a:ext cx="8086725" cy="7492454"/>
          </a:xfrm>
          <a:prstGeom prst="roundRect">
            <a:avLst>
              <a:gd name="adj" fmla="val 1271"/>
            </a:avLst>
          </a:prstGeom>
          <a:ln w="9525">
            <a:solidFill>
              <a:srgbClr val="D0D3D4"/>
            </a:solidFill>
            <a:prstDash val="solid"/>
          </a:ln>
          <a:effectLst>
            <a:outerShdw sx="100000" sy="100000" kx="0" ky="0" algn="bl" rotWithShape="0" blurRad="28575" dist="9525" dir="5400000">
              <a:srgbClr val="07294D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23925" y="2194471"/>
            <a:ext cx="8067675" cy="676275"/>
          </a:xfrm>
          <a:prstGeom prst="rect">
            <a:avLst/>
          </a:prstGeom>
          <a:solidFill>
            <a:srgbClr val="971B2F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1171575" y="2365921"/>
            <a:ext cx="781440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Approved for Drexel work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923925" y="2870746"/>
            <a:ext cx="8067675" cy="67971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259205" y="3099346"/>
            <a:ext cx="7541895" cy="12991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ChatGPT Edu (use GPT-5.5 when available)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Copilot Chat with Enterprise Data Protection; Microsoft 365 Copilot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Zoom AI Companion and Adobe tools, per Drexel’s data classifications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286875" y="2184946"/>
            <a:ext cx="8086725" cy="7492454"/>
          </a:xfrm>
          <a:prstGeom prst="roundRect">
            <a:avLst>
              <a:gd name="adj" fmla="val 1271"/>
            </a:avLst>
          </a:prstGeom>
          <a:ln w="9525">
            <a:solidFill>
              <a:srgbClr val="D0D3D4"/>
            </a:solidFill>
            <a:prstDash val="solid"/>
          </a:ln>
          <a:effectLst>
            <a:outerShdw sx="100000" sy="100000" kx="0" ky="0" algn="bl" rotWithShape="0" blurRad="28575" dist="9525" dir="5400000">
              <a:srgbClr val="07294D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9296400" y="2194471"/>
            <a:ext cx="8067675" cy="676275"/>
          </a:xfrm>
          <a:prstGeom prst="rect">
            <a:avLst/>
          </a:prstGeom>
          <a:solidFill>
            <a:srgbClr val="006699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544050" y="2365921"/>
            <a:ext cx="781440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Low Risk Data only</a:t>
            </a:r>
            <a:endParaRPr lang="en-US" sz="2250" dirty="0"/>
          </a:p>
        </p:txBody>
      </p:sp>
      <p:sp>
        <p:nvSpPr>
          <p:cNvPr id="13" name="Shape 11"/>
          <p:cNvSpPr/>
          <p:nvPr/>
        </p:nvSpPr>
        <p:spPr>
          <a:xfrm>
            <a:off x="9296400" y="2870746"/>
            <a:ext cx="8067675" cy="67971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631680" y="3099346"/>
            <a:ext cx="7541895" cy="12991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Claude, personal ChatGPT, Gemini, Perplexity — unless separately approved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Never paste PHI, sensitive PII, or protected records into an unapproved tool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When in doubt, check the Tools &amp; Access page before you paste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02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Ethics &amp; Governance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How AI fails, and who is accountable — the thread that runs through every workshop.</a:t>
            </a:r>
            <a:endParaRPr lang="en-US" sz="2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HOW AI FAILS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Failure Modes, One Rule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2184946"/>
            <a:ext cx="5321201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14400" y="9667875"/>
            <a:ext cx="5321201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914400" y="2184946"/>
            <a:ext cx="5321201" cy="38100"/>
          </a:xfrm>
          <a:prstGeom prst="rect">
            <a:avLst/>
          </a:prstGeom>
          <a:solidFill>
            <a:srgbClr val="07294D"/>
          </a:solidFill>
          <a:ln/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91440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6226076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90625" y="2470696"/>
            <a:ext cx="5245626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Confident Errors</a:t>
            </a:r>
            <a:endParaRPr lang="en-US" sz="2175" dirty="0"/>
          </a:p>
        </p:txBody>
      </p:sp>
      <p:sp>
        <p:nvSpPr>
          <p:cNvPr id="11" name="Text 9"/>
          <p:cNvSpPr/>
          <p:nvPr/>
        </p:nvSpPr>
        <p:spPr>
          <a:xfrm>
            <a:off x="1190625" y="2869704"/>
            <a:ext cx="4911813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Models predict plausible text, so they can invent facts, statistics, and citations that look right and are wrong.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6483251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6483251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6483251" y="2184946"/>
            <a:ext cx="5321350" cy="38100"/>
          </a:xfrm>
          <a:prstGeom prst="rect">
            <a:avLst/>
          </a:prstGeom>
          <a:solidFill>
            <a:srgbClr val="006699"/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6483251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11795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759476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Bias</a:t>
            </a:r>
            <a:endParaRPr lang="en-US" sz="2175" dirty="0"/>
          </a:p>
        </p:txBody>
      </p:sp>
      <p:sp>
        <p:nvSpPr>
          <p:cNvPr id="18" name="Text 16"/>
          <p:cNvSpPr/>
          <p:nvPr/>
        </p:nvSpPr>
        <p:spPr>
          <a:xfrm>
            <a:off x="6759476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Models learn from internet-scale data that carries society’s inequities, so outputs can reflect and amplify stereotypes.</a:t>
            </a:r>
            <a:endParaRPr lang="en-US" sz="1725" dirty="0"/>
          </a:p>
        </p:txBody>
      </p:sp>
      <p:sp>
        <p:nvSpPr>
          <p:cNvPr id="19" name="Shape 17"/>
          <p:cNvSpPr/>
          <p:nvPr/>
        </p:nvSpPr>
        <p:spPr>
          <a:xfrm>
            <a:off x="12052250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12052250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12052250" y="2184946"/>
            <a:ext cx="5321350" cy="381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1205225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17364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12328475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Who’s Accountable</a:t>
            </a:r>
            <a:endParaRPr lang="en-US" sz="2175" dirty="0"/>
          </a:p>
        </p:txBody>
      </p:sp>
      <p:sp>
        <p:nvSpPr>
          <p:cNvPr id="25" name="Text 23"/>
          <p:cNvSpPr/>
          <p:nvPr/>
        </p:nvSpPr>
        <p:spPr>
          <a:xfrm>
            <a:off x="12328475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The person who acts on AI output owns the result — not the tool, not the vendor. AI drafts; a human verifies and decides.</a:t>
            </a:r>
            <a:endParaRPr lang="en-US" sz="1725" dirty="0"/>
          </a:p>
        </p:txBody>
      </p:sp>
      <p:sp>
        <p:nvSpPr>
          <p:cNvPr id="26" name="Shape 24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WHY IT MATTERS IN PUBLIC HEALTH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Bias Has Real Consequences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widely used US healthcare algorithm used past healthcare cost as a proxy for health need. Because less had historically been spent on Black patients, it rated them as healthier than equally sick White patients (Obermeyer et al., 2019).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Bias enters through training data, representation, and proxies that don’t mean the same thing across groups.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The lesson isn’t “don’t use AI” — it’s to check outputs, especially across groups.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03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Hands-On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Sign in, run your first prompts, and learn a simple recipe for better results.</a:t>
            </a:r>
            <a:endParaRPr lang="en-US" sz="2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ACTIVITY 1 · ~17 MIN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Prompts in ChatGPT Edu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Sign in to ChatGPT Edu with your Drexel account. Use public or made-up details only — no sensitive data. Run each prompt and notice what it does well.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Summarize — turn a public report into 5 bullets and a one-line bottom line.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Draft — a friendly, professional reminder email under 120 words.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Explain — define a “data use agreement” in plain language, about 100 words.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Reformat — turn rough notes into a clean numbered agenda with time estimates.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ACTIVITY 2 · ~15 MIN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Better Prompts with PTCF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little structure turns a generic answer into a usable one. Build your prompt from four parts: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Persona — who should it act as? “You are an experienced grants administrator…”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Task — what exactly should it do? “Draft a 150-word reminder…”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Context — what background does it need? “…for faculty submitting NIH progress reports.”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Format — how should the output look? “Bulleted, warm tone, deadline at the top.”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WRAP-UP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Take Away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AI is a drafting and thinking assistant — you verify and decide.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For Drexel work: ChatGPT Edu or Copilot, and mind the data rules.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PTCF (Persona, Task, Context, Format) is your default recipe for a good prompt.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Before Workshop 2: do one weekly task in ChatGPT Edu using PTCF, and bring it.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990600" y="838200"/>
            <a:ext cx="3442246" cy="900113"/>
          </a:xfrm>
          <a:prstGeom prst="roundRect">
            <a:avLst>
              <a:gd name="adj" fmla="val 10582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219200" y="1009650"/>
            <a:ext cx="328355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2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1219200" y="1347788"/>
            <a:ext cx="328355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spc="51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75" dirty="0"/>
          </a:p>
        </p:txBody>
      </p:sp>
      <p:sp>
        <p:nvSpPr>
          <p:cNvPr id="5" name="Text 3"/>
          <p:cNvSpPr/>
          <p:nvPr/>
        </p:nvSpPr>
        <p:spPr>
          <a:xfrm>
            <a:off x="990600" y="5026819"/>
            <a:ext cx="179374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288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THANK YOU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90600" y="5484019"/>
            <a:ext cx="16796004" cy="18255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6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&amp; Discussion</a:t>
            </a:r>
            <a:endParaRPr lang="en-US" sz="6900" dirty="0"/>
          </a:p>
        </p:txBody>
      </p:sp>
      <p:sp>
        <p:nvSpPr>
          <p:cNvPr id="7" name="Shape 5"/>
          <p:cNvSpPr/>
          <p:nvPr/>
        </p:nvSpPr>
        <p:spPr>
          <a:xfrm>
            <a:off x="990600" y="7595295"/>
            <a:ext cx="857250" cy="5715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90600" y="7919145"/>
            <a:ext cx="9053215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Next: Workshop 2 — Workflow Enhancement. Use Copilot and ChatGPT Edu to speed up the work you already do.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90600" y="8820150"/>
            <a:ext cx="362537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Alex Quistberg, PhD, MPH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90600" y="9153525"/>
            <a:ext cx="36253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daq26@drexel.edu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14311713" y="8858250"/>
            <a:ext cx="298568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Department of Environmental &amp; Occupational Health</a:t>
            </a:r>
            <a:endParaRPr lang="en-US" sz="17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2026-06-26T14:52:04Z</dcterms:created>
  <dcterms:modified xsi:type="dcterms:W3CDTF">2026-06-26T14:52:04Z</dcterms:modified>
</cp:coreProperties>
</file>